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sldIdLst>
    <p:sldId id="257" r:id="rId4"/>
    <p:sldId id="258" r:id="rId5"/>
    <p:sldId id="265" r:id="rId6"/>
    <p:sldId id="660" r:id="rId7"/>
    <p:sldId id="264" r:id="rId9"/>
    <p:sldId id="361" r:id="rId10"/>
    <p:sldId id="262" r:id="rId11"/>
    <p:sldId id="261" r:id="rId12"/>
    <p:sldId id="365" r:id="rId13"/>
    <p:sldId id="26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1" r:id="rId25"/>
    <p:sldId id="457" r:id="rId26"/>
    <p:sldId id="458" r:id="rId27"/>
    <p:sldId id="459" r:id="rId28"/>
    <p:sldId id="460" r:id="rId29"/>
    <p:sldId id="461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463" r:id="rId38"/>
    <p:sldId id="464" r:id="rId39"/>
    <p:sldId id="292" r:id="rId40"/>
    <p:sldId id="291" r:id="rId41"/>
    <p:sldId id="290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542" r:id="rId55"/>
    <p:sldId id="543" r:id="rId56"/>
    <p:sldId id="544" r:id="rId57"/>
    <p:sldId id="545" r:id="rId58"/>
    <p:sldId id="546" r:id="rId59"/>
    <p:sldId id="547" r:id="rId60"/>
    <p:sldId id="548" r:id="rId61"/>
    <p:sldId id="549" r:id="rId62"/>
    <p:sldId id="550" r:id="rId63"/>
    <p:sldId id="551" r:id="rId64"/>
    <p:sldId id="328" r:id="rId65"/>
    <p:sldId id="329" r:id="rId66"/>
    <p:sldId id="331" r:id="rId67"/>
    <p:sldId id="330" r:id="rId68"/>
    <p:sldId id="619" r:id="rId69"/>
    <p:sldId id="332" r:id="rId70"/>
    <p:sldId id="333" r:id="rId71"/>
    <p:sldId id="334" r:id="rId72"/>
    <p:sldId id="621" r:id="rId73"/>
    <p:sldId id="620" r:id="rId74"/>
    <p:sldId id="622" r:id="rId75"/>
    <p:sldId id="335" r:id="rId76"/>
    <p:sldId id="336" r:id="rId77"/>
    <p:sldId id="337" r:id="rId78"/>
    <p:sldId id="338" r:id="rId79"/>
    <p:sldId id="628" r:id="rId80"/>
    <p:sldId id="629" r:id="rId81"/>
    <p:sldId id="630" r:id="rId82"/>
    <p:sldId id="631" r:id="rId83"/>
    <p:sldId id="568" r:id="rId84"/>
    <p:sldId id="569" r:id="rId85"/>
    <p:sldId id="633" r:id="rId86"/>
    <p:sldId id="571" r:id="rId87"/>
    <p:sldId id="634" r:id="rId88"/>
  </p:sldIdLst>
  <p:sldSz cx="9144000" cy="6858000" type="screen4x3"/>
  <p:notesSz cx="6858000" cy="9144000"/>
  <p:custDataLst>
    <p:tags r:id="rId9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yanjun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FFB1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61"/>
    <p:restoredTop sz="94736"/>
  </p:normalViewPr>
  <p:slideViewPr>
    <p:cSldViewPr showGuides="1">
      <p:cViewPr varScale="1">
        <p:scale>
          <a:sx n="71" d="100"/>
          <a:sy n="71" d="100"/>
        </p:scale>
        <p:origin x="-114" y="-276"/>
      </p:cViewPr>
      <p:guideLst>
        <p:guide orient="horz" pos="2200"/>
        <p:guide pos="2880"/>
      </p:guideLst>
    </p:cSldViewPr>
  </p:slideViewPr>
  <p:outlineViewPr>
    <p:cViewPr>
      <p:scale>
        <a:sx n="33" d="100"/>
        <a:sy n="33" d="100"/>
      </p:scale>
      <p:origin x="0" y="155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tags" Target="tags/tag9.xml"/><Relationship Id="rId92" Type="http://schemas.openxmlformats.org/officeDocument/2006/relationships/commentAuthors" Target="commentAuthors.xml"/><Relationship Id="rId91" Type="http://schemas.openxmlformats.org/officeDocument/2006/relationships/tableStyles" Target="tableStyles.xml"/><Relationship Id="rId90" Type="http://schemas.openxmlformats.org/officeDocument/2006/relationships/viewProps" Target="viewProps.xml"/><Relationship Id="rId9" Type="http://schemas.openxmlformats.org/officeDocument/2006/relationships/slide" Target="slides/slide5.xml"/><Relationship Id="rId89" Type="http://schemas.openxmlformats.org/officeDocument/2006/relationships/presProps" Target="presProps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notesMaster" Target="notesMasters/notesMaster1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4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348" name="Rectangle 4"/>
          <p:cNvSpPr>
            <a:spLocks noRo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8194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195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r>
              <a:rPr lang="en-US" altLang="zh-CN" dirty="0"/>
              <a:t>(1)</a:t>
            </a:r>
            <a:r>
              <a:rPr lang="zh-CN" altLang="en-US" dirty="0"/>
              <a:t>先向</a:t>
            </a:r>
            <a:r>
              <a:rPr lang="en-US" altLang="zh-CN" dirty="0"/>
              <a:t>I/O</a:t>
            </a:r>
            <a:r>
              <a:rPr lang="zh-CN" altLang="en-US" dirty="0"/>
              <a:t>设备发出命令字，请求进行数据传送；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(2)</a:t>
            </a:r>
            <a:r>
              <a:rPr lang="zh-CN" altLang="en-US" dirty="0"/>
              <a:t>从</a:t>
            </a:r>
            <a:r>
              <a:rPr lang="en-US" altLang="zh-CN" dirty="0"/>
              <a:t>I/O</a:t>
            </a:r>
            <a:r>
              <a:rPr lang="zh-CN" altLang="en-US" dirty="0"/>
              <a:t>接口读入状态字；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(3)</a:t>
            </a:r>
            <a:r>
              <a:rPr lang="zh-CN" altLang="en-US" dirty="0"/>
              <a:t>检查状态字中的标志，看看数据交换是否可以进行；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(4)</a:t>
            </a:r>
            <a:r>
              <a:rPr lang="zh-CN" altLang="en-US" dirty="0"/>
              <a:t>假如这个设备没有准备就绪，则第</a:t>
            </a:r>
            <a:r>
              <a:rPr lang="en-US" altLang="zh-CN" dirty="0"/>
              <a:t>(2)</a:t>
            </a:r>
            <a:r>
              <a:rPr lang="zh-CN" altLang="en-US" dirty="0"/>
              <a:t>、第</a:t>
            </a:r>
            <a:r>
              <a:rPr lang="en-US" altLang="zh-CN" dirty="0"/>
              <a:t>(3)</a:t>
            </a:r>
            <a:r>
              <a:rPr lang="zh-CN" altLang="en-US" dirty="0"/>
              <a:t>步重复进行，一直到这个设备准备好交换数据，发出准备就绪信号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en-US" altLang="zh-CN" dirty="0"/>
              <a:t>Ready</a:t>
            </a:r>
            <a:r>
              <a:rPr lang="en-US" altLang="zh-CN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为止；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(5)CPU</a:t>
            </a:r>
            <a:r>
              <a:rPr lang="zh-CN" altLang="en-US" dirty="0"/>
              <a:t>从</a:t>
            </a:r>
            <a:r>
              <a:rPr lang="en-US" altLang="zh-CN" dirty="0"/>
              <a:t>I/O</a:t>
            </a:r>
            <a:r>
              <a:rPr lang="zh-CN" altLang="en-US" dirty="0"/>
              <a:t>接口的数据缓冲寄存器输入数据，或者将数据从</a:t>
            </a:r>
            <a:r>
              <a:rPr lang="en-US" altLang="zh-CN" dirty="0"/>
              <a:t>CPU</a:t>
            </a:r>
            <a:r>
              <a:rPr lang="zh-CN" altLang="en-US" dirty="0"/>
              <a:t>输出至接口的数据缓冲寄存器。与此同时，</a:t>
            </a:r>
            <a:r>
              <a:rPr lang="en-US" altLang="zh-CN" dirty="0"/>
              <a:t>CPU</a:t>
            </a:r>
            <a:r>
              <a:rPr lang="zh-CN" altLang="en-US" dirty="0"/>
              <a:t>将接口中的状态标志复位。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6246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246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r>
              <a:rPr lang="en-US" altLang="zh-CN" sz="1000" b="1" dirty="0"/>
              <a:t>(1)</a:t>
            </a:r>
            <a:r>
              <a:rPr lang="zh-CN" altLang="en-US" sz="1000" b="1" dirty="0"/>
              <a:t>内存地址计数器</a:t>
            </a:r>
            <a:r>
              <a:rPr lang="zh-CN" altLang="en-US" sz="1000" dirty="0"/>
              <a:t> 用于存放内存中要交换的数据的地址。在</a:t>
            </a:r>
            <a:r>
              <a:rPr lang="en-US" altLang="zh-CN" sz="1000" dirty="0"/>
              <a:t>DMA</a:t>
            </a:r>
            <a:r>
              <a:rPr lang="zh-CN" altLang="en-US" sz="1000" dirty="0"/>
              <a:t>传送前，须通过程序将数据在内存中的起始位置</a:t>
            </a:r>
            <a:r>
              <a:rPr lang="en-US" altLang="zh-CN" sz="1000" dirty="0"/>
              <a:t>(</a:t>
            </a:r>
            <a:r>
              <a:rPr lang="zh-CN" altLang="en-US" sz="1000" dirty="0"/>
              <a:t>首地址</a:t>
            </a:r>
            <a:r>
              <a:rPr lang="en-US" altLang="zh-CN" sz="1000" dirty="0"/>
              <a:t>)</a:t>
            </a:r>
            <a:r>
              <a:rPr lang="zh-CN" altLang="en-US" sz="1000" dirty="0"/>
              <a:t>送到内存地址计数器。而当</a:t>
            </a:r>
            <a:r>
              <a:rPr lang="en-US" altLang="zh-CN" sz="1000" dirty="0"/>
              <a:t>DMA</a:t>
            </a:r>
            <a:r>
              <a:rPr lang="zh-CN" altLang="en-US" sz="1000" dirty="0"/>
              <a:t>传送时，每交换一次数据，将地址计数器加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1</a:t>
            </a:r>
            <a:r>
              <a:rPr lang="en-US" altLang="zh-CN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，从而以增量方式给出内存中要交换的一批数据的地址。 </a:t>
            </a:r>
            <a:endParaRPr lang="zh-CN" altLang="en-US" sz="1000" b="1" dirty="0"/>
          </a:p>
          <a:p>
            <a:pPr lvl="0" eaLnBrk="1" hangingPunct="1"/>
            <a:r>
              <a:rPr lang="en-US" altLang="zh-CN" sz="1000" b="1" dirty="0"/>
              <a:t>(2)</a:t>
            </a:r>
            <a:r>
              <a:rPr lang="zh-CN" altLang="en-US" sz="1000" b="1" dirty="0"/>
              <a:t>字计数器 </a:t>
            </a:r>
            <a:r>
              <a:rPr lang="zh-CN" altLang="en-US" sz="1000" dirty="0"/>
              <a:t>用于记录传送数据块的长度</a:t>
            </a:r>
            <a:r>
              <a:rPr lang="en-US" altLang="zh-CN" sz="1000" dirty="0"/>
              <a:t>(</a:t>
            </a:r>
            <a:r>
              <a:rPr lang="zh-CN" altLang="en-US" sz="1000" dirty="0"/>
              <a:t>多少字数</a:t>
            </a:r>
            <a:r>
              <a:rPr lang="en-US" altLang="zh-CN" sz="1000" dirty="0"/>
              <a:t>)</a:t>
            </a:r>
            <a:r>
              <a:rPr lang="zh-CN" altLang="en-US" sz="1000" dirty="0"/>
              <a:t>。其内容也是在数据传送之前由程序预置，交换的字数通常以补码形式表示。在</a:t>
            </a:r>
            <a:r>
              <a:rPr lang="en-US" altLang="zh-CN" sz="1000" dirty="0"/>
              <a:t>DMA</a:t>
            </a:r>
            <a:r>
              <a:rPr lang="zh-CN" altLang="en-US" sz="1000" dirty="0"/>
              <a:t>传送时，每传送一个字，字计数器就加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1</a:t>
            </a:r>
            <a:r>
              <a:rPr lang="en-US" altLang="zh-CN" sz="1000" dirty="0">
                <a:latin typeface="Arial" panose="020B0604020202020204" pitchFamily="34" charset="0"/>
              </a:rPr>
              <a:t>”</a:t>
            </a:r>
            <a:r>
              <a:rPr lang="en-US" altLang="zh-CN" sz="1000" dirty="0"/>
              <a:t> </a:t>
            </a:r>
            <a:r>
              <a:rPr lang="zh-CN" altLang="en-US" sz="1000" dirty="0"/>
              <a:t>，当计数器溢出即最高位产生进位时，表示这批数据传送完毕，于是引起</a:t>
            </a:r>
            <a:r>
              <a:rPr lang="en-US" altLang="zh-CN" sz="1000" dirty="0"/>
              <a:t>DMA</a:t>
            </a:r>
            <a:r>
              <a:rPr lang="zh-CN" altLang="en-US" sz="1000" dirty="0"/>
              <a:t>控制器向</a:t>
            </a:r>
            <a:r>
              <a:rPr lang="en-US" altLang="zh-CN" sz="1000" dirty="0"/>
              <a:t>CPU</a:t>
            </a:r>
            <a:r>
              <a:rPr lang="zh-CN" altLang="en-US" sz="1000" dirty="0"/>
              <a:t>发中断信号。 </a:t>
            </a:r>
            <a:endParaRPr lang="zh-CN" altLang="en-US" sz="1000" b="1" dirty="0"/>
          </a:p>
          <a:p>
            <a:pPr lvl="0" eaLnBrk="1" hangingPunct="1"/>
            <a:r>
              <a:rPr lang="en-US" altLang="zh-CN" sz="1000" b="1" dirty="0"/>
              <a:t>(3)</a:t>
            </a:r>
            <a:r>
              <a:rPr lang="zh-CN" altLang="en-US" sz="1000" b="1" dirty="0"/>
              <a:t>数据缓冲寄存器</a:t>
            </a:r>
            <a:r>
              <a:rPr lang="zh-CN" altLang="en-US" sz="1000" dirty="0"/>
              <a:t> 用于暂存每次传送的数据</a:t>
            </a:r>
            <a:r>
              <a:rPr lang="en-US" altLang="zh-CN" sz="1000" dirty="0"/>
              <a:t>(</a:t>
            </a:r>
            <a:r>
              <a:rPr lang="zh-CN" altLang="en-US" sz="1000" dirty="0"/>
              <a:t>一个字</a:t>
            </a:r>
            <a:r>
              <a:rPr lang="en-US" altLang="zh-CN" sz="1000" dirty="0"/>
              <a:t>)</a:t>
            </a:r>
            <a:r>
              <a:rPr lang="zh-CN" altLang="en-US" sz="1000" dirty="0"/>
              <a:t>。当输入时，由设备</a:t>
            </a:r>
            <a:r>
              <a:rPr lang="en-US" altLang="zh-CN" sz="1000" dirty="0"/>
              <a:t>(</a:t>
            </a:r>
            <a:r>
              <a:rPr lang="zh-CN" altLang="en-US" sz="1000" dirty="0"/>
              <a:t>如磁盘</a:t>
            </a:r>
            <a:r>
              <a:rPr lang="en-US" altLang="zh-CN" sz="1000" dirty="0"/>
              <a:t>)</a:t>
            </a:r>
            <a:r>
              <a:rPr lang="zh-CN" altLang="en-US" sz="1000" dirty="0"/>
              <a:t>送往数据缓冲寄存器，再由缓冲寄存器通过数据总线送到内存。反之，输出时，由内存通过数据总线送到数据缓冲寄存器，然后再送到设备。 </a:t>
            </a:r>
            <a:endParaRPr lang="zh-CN" altLang="en-US" sz="1000" b="1" dirty="0"/>
          </a:p>
          <a:p>
            <a:pPr lvl="0" eaLnBrk="1" hangingPunct="1"/>
            <a:r>
              <a:rPr lang="en-US" altLang="zh-CN" sz="1000" b="1" dirty="0"/>
              <a:t>(4)</a:t>
            </a:r>
            <a:r>
              <a:rPr lang="en-US" altLang="zh-CN" sz="1000" b="1" dirty="0">
                <a:latin typeface="Arial" panose="020B0604020202020204" pitchFamily="34" charset="0"/>
              </a:rPr>
              <a:t>“</a:t>
            </a:r>
            <a:r>
              <a:rPr lang="en-US" altLang="zh-CN" sz="1000" b="1" dirty="0"/>
              <a:t>DMA</a:t>
            </a:r>
            <a:r>
              <a:rPr lang="zh-CN" altLang="en-US" sz="1000" b="1" dirty="0"/>
              <a:t>请求</a:t>
            </a:r>
            <a:r>
              <a:rPr lang="zh-CN" altLang="en-US" sz="1000" b="1" dirty="0">
                <a:latin typeface="Arial" panose="020B0604020202020204" pitchFamily="34" charset="0"/>
              </a:rPr>
              <a:t>”</a:t>
            </a:r>
            <a:r>
              <a:rPr lang="zh-CN" altLang="en-US" sz="1000" b="1" dirty="0"/>
              <a:t>标志 </a:t>
            </a:r>
            <a:r>
              <a:rPr lang="zh-CN" altLang="en-US" sz="1000" dirty="0"/>
              <a:t>每当设备准备好一个数据字后给出一个控制信号，使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DMA</a:t>
            </a:r>
            <a:r>
              <a:rPr lang="zh-CN" altLang="en-US" sz="1000" dirty="0"/>
              <a:t>请求</a:t>
            </a:r>
            <a:r>
              <a:rPr lang="zh-CN" altLang="en-US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 标志置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1</a:t>
            </a:r>
            <a:r>
              <a:rPr lang="en-US" altLang="zh-CN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。该标志置位后向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zh-CN" altLang="en-US" sz="1000" dirty="0"/>
              <a:t>控制</a:t>
            </a:r>
            <a:r>
              <a:rPr lang="en-US" altLang="zh-CN" sz="1000" dirty="0"/>
              <a:t>/</a:t>
            </a:r>
            <a:r>
              <a:rPr lang="zh-CN" altLang="en-US" sz="1000" dirty="0"/>
              <a:t>状态</a:t>
            </a:r>
            <a:r>
              <a:rPr lang="zh-CN" altLang="en-US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逻辑发出</a:t>
            </a:r>
            <a:r>
              <a:rPr lang="en-US" altLang="zh-CN" sz="1000" dirty="0"/>
              <a:t>DMA</a:t>
            </a:r>
            <a:r>
              <a:rPr lang="zh-CN" altLang="en-US" sz="1000" dirty="0"/>
              <a:t>请求，后者又向</a:t>
            </a:r>
            <a:r>
              <a:rPr lang="en-US" altLang="zh-CN" sz="1000" dirty="0"/>
              <a:t>CPU</a:t>
            </a:r>
            <a:r>
              <a:rPr lang="zh-CN" altLang="en-US" sz="1000" dirty="0"/>
              <a:t>发出总线使用权的请求</a:t>
            </a:r>
            <a:r>
              <a:rPr lang="en-US" altLang="zh-CN" sz="1000" dirty="0"/>
              <a:t>(HOLD)</a:t>
            </a:r>
            <a:r>
              <a:rPr lang="zh-CN" altLang="en-US" sz="1000" dirty="0"/>
              <a:t>，</a:t>
            </a:r>
            <a:r>
              <a:rPr lang="en-US" altLang="zh-CN" sz="1000" dirty="0"/>
              <a:t>CPU</a:t>
            </a:r>
            <a:r>
              <a:rPr lang="zh-CN" altLang="en-US" sz="1000" dirty="0"/>
              <a:t>响应此请求后发回响应信号</a:t>
            </a:r>
            <a:r>
              <a:rPr lang="en-US" altLang="zh-CN" sz="1000" dirty="0"/>
              <a:t>HLDA</a:t>
            </a:r>
            <a:r>
              <a:rPr lang="zh-CN" altLang="en-US" sz="1000" dirty="0"/>
              <a:t>，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zh-CN" altLang="en-US" sz="1000" dirty="0"/>
              <a:t>控制</a:t>
            </a:r>
            <a:r>
              <a:rPr lang="en-US" altLang="zh-CN" sz="1000" dirty="0"/>
              <a:t>/</a:t>
            </a:r>
            <a:r>
              <a:rPr lang="zh-CN" altLang="en-US" sz="1000" dirty="0"/>
              <a:t>状态</a:t>
            </a:r>
            <a:r>
              <a:rPr lang="zh-CN" altLang="en-US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逻辑接收此信号后发出</a:t>
            </a:r>
            <a:r>
              <a:rPr lang="en-US" altLang="zh-CN" sz="1000" dirty="0"/>
              <a:t>DMA</a:t>
            </a:r>
            <a:r>
              <a:rPr lang="zh-CN" altLang="en-US" sz="1000" dirty="0"/>
              <a:t>响应信号，使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DMA</a:t>
            </a:r>
            <a:r>
              <a:rPr lang="zh-CN" altLang="en-US" sz="1000" dirty="0"/>
              <a:t>请求</a:t>
            </a:r>
            <a:r>
              <a:rPr lang="zh-CN" altLang="en-US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标志复位，为交换下一个字做好准备。 </a:t>
            </a:r>
            <a:endParaRPr lang="zh-CN" altLang="en-US" sz="1000" b="1" dirty="0"/>
          </a:p>
          <a:p>
            <a:pPr lvl="0" eaLnBrk="1" hangingPunct="1"/>
            <a:r>
              <a:rPr lang="en-US" altLang="zh-CN" sz="1000" b="1" dirty="0"/>
              <a:t>(5)</a:t>
            </a:r>
            <a:r>
              <a:rPr lang="en-US" altLang="zh-CN" sz="1000" b="1" dirty="0">
                <a:latin typeface="Arial" panose="020B0604020202020204" pitchFamily="34" charset="0"/>
              </a:rPr>
              <a:t>“</a:t>
            </a:r>
            <a:r>
              <a:rPr lang="zh-CN" altLang="en-US" sz="1000" b="1" dirty="0"/>
              <a:t>控制</a:t>
            </a:r>
            <a:r>
              <a:rPr lang="en-US" altLang="zh-CN" sz="1000" b="1" dirty="0"/>
              <a:t>/</a:t>
            </a:r>
            <a:r>
              <a:rPr lang="zh-CN" altLang="en-US" sz="1000" b="1" dirty="0"/>
              <a:t>状态</a:t>
            </a:r>
            <a:r>
              <a:rPr lang="zh-CN" altLang="en-US" sz="1000" b="1" dirty="0">
                <a:latin typeface="Arial" panose="020B0604020202020204" pitchFamily="34" charset="0"/>
              </a:rPr>
              <a:t>”</a:t>
            </a:r>
            <a:r>
              <a:rPr lang="zh-CN" altLang="en-US" sz="1000" b="1" dirty="0"/>
              <a:t>逻辑</a:t>
            </a:r>
            <a:r>
              <a:rPr lang="zh-CN" altLang="en-US" sz="1000" dirty="0"/>
              <a:t> 由控制和时序电路以及状态标志等组成，用于修改内存地址计数器和字计数器，指定传送类型</a:t>
            </a:r>
            <a:r>
              <a:rPr lang="en-US" altLang="zh-CN" sz="1000" dirty="0"/>
              <a:t>(</a:t>
            </a:r>
            <a:r>
              <a:rPr lang="zh-CN" altLang="en-US" sz="1000" dirty="0"/>
              <a:t>输入或输出</a:t>
            </a:r>
            <a:r>
              <a:rPr lang="en-US" altLang="zh-CN" sz="1000" dirty="0"/>
              <a:t>)</a:t>
            </a:r>
            <a:r>
              <a:rPr lang="zh-CN" altLang="en-US" sz="1000" dirty="0"/>
              <a:t>，并对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DMA</a:t>
            </a:r>
            <a:r>
              <a:rPr lang="zh-CN" altLang="en-US" sz="1000" dirty="0"/>
              <a:t>请求</a:t>
            </a:r>
            <a:r>
              <a:rPr lang="zh-CN" altLang="en-US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信号和</a:t>
            </a:r>
            <a:r>
              <a:rPr lang="en-US" altLang="zh-CN" sz="1000" dirty="0"/>
              <a:t>CPU</a:t>
            </a:r>
            <a:r>
              <a:rPr lang="zh-CN" altLang="en-US" sz="1000" dirty="0"/>
              <a:t>响应信号进行协调和同步。 </a:t>
            </a:r>
            <a:endParaRPr lang="zh-CN" altLang="en-US" sz="1000" b="1" dirty="0"/>
          </a:p>
          <a:p>
            <a:pPr lvl="0" eaLnBrk="1" hangingPunct="1"/>
            <a:r>
              <a:rPr lang="en-US" altLang="zh-CN" sz="1000" b="1" dirty="0"/>
              <a:t>(6)</a:t>
            </a:r>
            <a:r>
              <a:rPr lang="zh-CN" altLang="en-US" sz="1000" b="1" dirty="0"/>
              <a:t>中断机构</a:t>
            </a:r>
            <a:r>
              <a:rPr lang="zh-CN" altLang="en-US" sz="1000" dirty="0"/>
              <a:t> 当字计数器溢出时</a:t>
            </a:r>
            <a:r>
              <a:rPr lang="en-US" altLang="zh-CN" sz="1000" dirty="0"/>
              <a:t>(</a:t>
            </a:r>
            <a:r>
              <a:rPr lang="zh-CN" altLang="en-US" sz="1000" dirty="0"/>
              <a:t>全</a:t>
            </a:r>
            <a:r>
              <a:rPr lang="en-US" altLang="zh-CN" sz="1000" dirty="0"/>
              <a:t>0)</a:t>
            </a:r>
            <a:r>
              <a:rPr lang="zh-CN" altLang="en-US" sz="1000" dirty="0"/>
              <a:t>，意味着一组数据交换完毕，由溢出信号触发中断机构，向</a:t>
            </a:r>
            <a:r>
              <a:rPr lang="en-US" altLang="zh-CN" sz="1000" dirty="0"/>
              <a:t>CPU</a:t>
            </a:r>
            <a:r>
              <a:rPr lang="zh-CN" altLang="en-US" sz="1000" dirty="0"/>
              <a:t>提出中断报告。这里的中断与上一节介绍的</a:t>
            </a:r>
            <a:r>
              <a:rPr lang="en-US" altLang="zh-CN" sz="1000" dirty="0"/>
              <a:t>I/O</a:t>
            </a:r>
            <a:r>
              <a:rPr lang="zh-CN" altLang="en-US" sz="1000" dirty="0"/>
              <a:t>中断所采用的技术相同，但中断的目的不同，前面是为了数据的输入或输出，而这里是为了报告一组数据传送结束。因此它们是</a:t>
            </a:r>
            <a:r>
              <a:rPr lang="en-US" altLang="zh-CN" sz="1000" dirty="0"/>
              <a:t>I/O</a:t>
            </a:r>
            <a:r>
              <a:rPr lang="zh-CN" altLang="en-US" sz="1000" dirty="0"/>
              <a:t>系统中不同的中断事件。 </a:t>
            </a:r>
            <a:endParaRPr lang="zh-CN" altLang="en-US" sz="10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6246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246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r>
              <a:rPr lang="en-US" altLang="zh-CN" sz="1000" b="1" dirty="0"/>
              <a:t>(1)</a:t>
            </a:r>
            <a:r>
              <a:rPr lang="zh-CN" altLang="en-US" sz="1000" b="1" dirty="0"/>
              <a:t>内存地址计数器</a:t>
            </a:r>
            <a:r>
              <a:rPr lang="zh-CN" altLang="en-US" sz="1000" dirty="0"/>
              <a:t> 用于存放内存中要交换的数据的地址。在</a:t>
            </a:r>
            <a:r>
              <a:rPr lang="en-US" altLang="zh-CN" sz="1000" dirty="0"/>
              <a:t>DMA</a:t>
            </a:r>
            <a:r>
              <a:rPr lang="zh-CN" altLang="en-US" sz="1000" dirty="0"/>
              <a:t>传送前，须通过程序将数据在内存中的起始位置</a:t>
            </a:r>
            <a:r>
              <a:rPr lang="en-US" altLang="zh-CN" sz="1000" dirty="0"/>
              <a:t>(</a:t>
            </a:r>
            <a:r>
              <a:rPr lang="zh-CN" altLang="en-US" sz="1000" dirty="0"/>
              <a:t>首地址</a:t>
            </a:r>
            <a:r>
              <a:rPr lang="en-US" altLang="zh-CN" sz="1000" dirty="0"/>
              <a:t>)</a:t>
            </a:r>
            <a:r>
              <a:rPr lang="zh-CN" altLang="en-US" sz="1000" dirty="0"/>
              <a:t>送到内存地址计数器。而当</a:t>
            </a:r>
            <a:r>
              <a:rPr lang="en-US" altLang="zh-CN" sz="1000" dirty="0"/>
              <a:t>DMA</a:t>
            </a:r>
            <a:r>
              <a:rPr lang="zh-CN" altLang="en-US" sz="1000" dirty="0"/>
              <a:t>传送时，每交换一次数据，将地址计数器加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1</a:t>
            </a:r>
            <a:r>
              <a:rPr lang="en-US" altLang="zh-CN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，从而以增量方式给出内存中要交换的一批数据的地址。 </a:t>
            </a:r>
            <a:endParaRPr lang="zh-CN" altLang="en-US" sz="1000" b="1" dirty="0"/>
          </a:p>
          <a:p>
            <a:pPr lvl="0" eaLnBrk="1" hangingPunct="1"/>
            <a:r>
              <a:rPr lang="en-US" altLang="zh-CN" sz="1000" b="1" dirty="0"/>
              <a:t>(2)</a:t>
            </a:r>
            <a:r>
              <a:rPr lang="zh-CN" altLang="en-US" sz="1000" b="1" dirty="0"/>
              <a:t>字计数器 </a:t>
            </a:r>
            <a:r>
              <a:rPr lang="zh-CN" altLang="en-US" sz="1000" dirty="0"/>
              <a:t>用于记录传送数据块的长度</a:t>
            </a:r>
            <a:r>
              <a:rPr lang="en-US" altLang="zh-CN" sz="1000" dirty="0"/>
              <a:t>(</a:t>
            </a:r>
            <a:r>
              <a:rPr lang="zh-CN" altLang="en-US" sz="1000" dirty="0"/>
              <a:t>多少字数</a:t>
            </a:r>
            <a:r>
              <a:rPr lang="en-US" altLang="zh-CN" sz="1000" dirty="0"/>
              <a:t>)</a:t>
            </a:r>
            <a:r>
              <a:rPr lang="zh-CN" altLang="en-US" sz="1000" dirty="0"/>
              <a:t>。其内容也是在数据传送之前由程序预置，交换的字数通常以补码形式表示。在</a:t>
            </a:r>
            <a:r>
              <a:rPr lang="en-US" altLang="zh-CN" sz="1000" dirty="0"/>
              <a:t>DMA</a:t>
            </a:r>
            <a:r>
              <a:rPr lang="zh-CN" altLang="en-US" sz="1000" dirty="0"/>
              <a:t>传送时，每传送一个字，字计数器就加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1</a:t>
            </a:r>
            <a:r>
              <a:rPr lang="en-US" altLang="zh-CN" sz="1000" dirty="0">
                <a:latin typeface="Arial" panose="020B0604020202020204" pitchFamily="34" charset="0"/>
              </a:rPr>
              <a:t>”</a:t>
            </a:r>
            <a:r>
              <a:rPr lang="en-US" altLang="zh-CN" sz="1000" dirty="0"/>
              <a:t> </a:t>
            </a:r>
            <a:r>
              <a:rPr lang="zh-CN" altLang="en-US" sz="1000" dirty="0"/>
              <a:t>，当计数器溢出即最高位产生进位时，表示这批数据传送完毕，于是引起</a:t>
            </a:r>
            <a:r>
              <a:rPr lang="en-US" altLang="zh-CN" sz="1000" dirty="0"/>
              <a:t>DMA</a:t>
            </a:r>
            <a:r>
              <a:rPr lang="zh-CN" altLang="en-US" sz="1000" dirty="0"/>
              <a:t>控制器向</a:t>
            </a:r>
            <a:r>
              <a:rPr lang="en-US" altLang="zh-CN" sz="1000" dirty="0"/>
              <a:t>CPU</a:t>
            </a:r>
            <a:r>
              <a:rPr lang="zh-CN" altLang="en-US" sz="1000" dirty="0"/>
              <a:t>发中断信号。 </a:t>
            </a:r>
            <a:endParaRPr lang="zh-CN" altLang="en-US" sz="1000" b="1" dirty="0"/>
          </a:p>
          <a:p>
            <a:pPr lvl="0" eaLnBrk="1" hangingPunct="1"/>
            <a:r>
              <a:rPr lang="en-US" altLang="zh-CN" sz="1000" b="1" dirty="0"/>
              <a:t>(3)</a:t>
            </a:r>
            <a:r>
              <a:rPr lang="zh-CN" altLang="en-US" sz="1000" b="1" dirty="0"/>
              <a:t>数据缓冲寄存器</a:t>
            </a:r>
            <a:r>
              <a:rPr lang="zh-CN" altLang="en-US" sz="1000" dirty="0"/>
              <a:t> 用于暂存每次传送的数据</a:t>
            </a:r>
            <a:r>
              <a:rPr lang="en-US" altLang="zh-CN" sz="1000" dirty="0"/>
              <a:t>(</a:t>
            </a:r>
            <a:r>
              <a:rPr lang="zh-CN" altLang="en-US" sz="1000" dirty="0"/>
              <a:t>一个字</a:t>
            </a:r>
            <a:r>
              <a:rPr lang="en-US" altLang="zh-CN" sz="1000" dirty="0"/>
              <a:t>)</a:t>
            </a:r>
            <a:r>
              <a:rPr lang="zh-CN" altLang="en-US" sz="1000" dirty="0"/>
              <a:t>。当输入时，由设备</a:t>
            </a:r>
            <a:r>
              <a:rPr lang="en-US" altLang="zh-CN" sz="1000" dirty="0"/>
              <a:t>(</a:t>
            </a:r>
            <a:r>
              <a:rPr lang="zh-CN" altLang="en-US" sz="1000" dirty="0"/>
              <a:t>如磁盘</a:t>
            </a:r>
            <a:r>
              <a:rPr lang="en-US" altLang="zh-CN" sz="1000" dirty="0"/>
              <a:t>)</a:t>
            </a:r>
            <a:r>
              <a:rPr lang="zh-CN" altLang="en-US" sz="1000" dirty="0"/>
              <a:t>送往数据缓冲寄存器，再由缓冲寄存器通过数据总线送到内存。反之，输出时，由内存通过数据总线送到数据缓冲寄存器，然后再送到设备。 </a:t>
            </a:r>
            <a:endParaRPr lang="zh-CN" altLang="en-US" sz="1000" b="1" dirty="0"/>
          </a:p>
          <a:p>
            <a:pPr lvl="0" eaLnBrk="1" hangingPunct="1"/>
            <a:r>
              <a:rPr lang="en-US" altLang="zh-CN" sz="1000" b="1" dirty="0"/>
              <a:t>(4)</a:t>
            </a:r>
            <a:r>
              <a:rPr lang="en-US" altLang="zh-CN" sz="1000" b="1" dirty="0">
                <a:latin typeface="Arial" panose="020B0604020202020204" pitchFamily="34" charset="0"/>
              </a:rPr>
              <a:t>“</a:t>
            </a:r>
            <a:r>
              <a:rPr lang="en-US" altLang="zh-CN" sz="1000" b="1" dirty="0"/>
              <a:t>DMA</a:t>
            </a:r>
            <a:r>
              <a:rPr lang="zh-CN" altLang="en-US" sz="1000" b="1" dirty="0"/>
              <a:t>请求</a:t>
            </a:r>
            <a:r>
              <a:rPr lang="zh-CN" altLang="en-US" sz="1000" b="1" dirty="0">
                <a:latin typeface="Arial" panose="020B0604020202020204" pitchFamily="34" charset="0"/>
              </a:rPr>
              <a:t>”</a:t>
            </a:r>
            <a:r>
              <a:rPr lang="zh-CN" altLang="en-US" sz="1000" b="1" dirty="0"/>
              <a:t>标志 </a:t>
            </a:r>
            <a:r>
              <a:rPr lang="zh-CN" altLang="en-US" sz="1000" dirty="0"/>
              <a:t>每当设备准备好一个数据字后给出一个控制信号，使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DMA</a:t>
            </a:r>
            <a:r>
              <a:rPr lang="zh-CN" altLang="en-US" sz="1000" dirty="0"/>
              <a:t>请求</a:t>
            </a:r>
            <a:r>
              <a:rPr lang="zh-CN" altLang="en-US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 标志置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1</a:t>
            </a:r>
            <a:r>
              <a:rPr lang="en-US" altLang="zh-CN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。该标志置位后向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zh-CN" altLang="en-US" sz="1000" dirty="0"/>
              <a:t>控制</a:t>
            </a:r>
            <a:r>
              <a:rPr lang="en-US" altLang="zh-CN" sz="1000" dirty="0"/>
              <a:t>/</a:t>
            </a:r>
            <a:r>
              <a:rPr lang="zh-CN" altLang="en-US" sz="1000" dirty="0"/>
              <a:t>状态</a:t>
            </a:r>
            <a:r>
              <a:rPr lang="zh-CN" altLang="en-US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逻辑发出</a:t>
            </a:r>
            <a:r>
              <a:rPr lang="en-US" altLang="zh-CN" sz="1000" dirty="0"/>
              <a:t>DMA</a:t>
            </a:r>
            <a:r>
              <a:rPr lang="zh-CN" altLang="en-US" sz="1000" dirty="0"/>
              <a:t>请求，后者又向</a:t>
            </a:r>
            <a:r>
              <a:rPr lang="en-US" altLang="zh-CN" sz="1000" dirty="0"/>
              <a:t>CPU</a:t>
            </a:r>
            <a:r>
              <a:rPr lang="zh-CN" altLang="en-US" sz="1000" dirty="0"/>
              <a:t>发出总线使用权的请求</a:t>
            </a:r>
            <a:r>
              <a:rPr lang="en-US" altLang="zh-CN" sz="1000" dirty="0"/>
              <a:t>(HOLD)</a:t>
            </a:r>
            <a:r>
              <a:rPr lang="zh-CN" altLang="en-US" sz="1000" dirty="0"/>
              <a:t>，</a:t>
            </a:r>
            <a:r>
              <a:rPr lang="en-US" altLang="zh-CN" sz="1000" dirty="0"/>
              <a:t>CPU</a:t>
            </a:r>
            <a:r>
              <a:rPr lang="zh-CN" altLang="en-US" sz="1000" dirty="0"/>
              <a:t>响应此请求后发回响应信号</a:t>
            </a:r>
            <a:r>
              <a:rPr lang="en-US" altLang="zh-CN" sz="1000" dirty="0"/>
              <a:t>HLDA</a:t>
            </a:r>
            <a:r>
              <a:rPr lang="zh-CN" altLang="en-US" sz="1000" dirty="0"/>
              <a:t>，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zh-CN" altLang="en-US" sz="1000" dirty="0"/>
              <a:t>控制</a:t>
            </a:r>
            <a:r>
              <a:rPr lang="en-US" altLang="zh-CN" sz="1000" dirty="0"/>
              <a:t>/</a:t>
            </a:r>
            <a:r>
              <a:rPr lang="zh-CN" altLang="en-US" sz="1000" dirty="0"/>
              <a:t>状态</a:t>
            </a:r>
            <a:r>
              <a:rPr lang="zh-CN" altLang="en-US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逻辑接收此信号后发出</a:t>
            </a:r>
            <a:r>
              <a:rPr lang="en-US" altLang="zh-CN" sz="1000" dirty="0"/>
              <a:t>DMA</a:t>
            </a:r>
            <a:r>
              <a:rPr lang="zh-CN" altLang="en-US" sz="1000" dirty="0"/>
              <a:t>响应信号，使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DMA</a:t>
            </a:r>
            <a:r>
              <a:rPr lang="zh-CN" altLang="en-US" sz="1000" dirty="0"/>
              <a:t>请求</a:t>
            </a:r>
            <a:r>
              <a:rPr lang="zh-CN" altLang="en-US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标志复位，为交换下一个字做好准备。 </a:t>
            </a:r>
            <a:endParaRPr lang="zh-CN" altLang="en-US" sz="1000" b="1" dirty="0"/>
          </a:p>
          <a:p>
            <a:pPr lvl="0" eaLnBrk="1" hangingPunct="1"/>
            <a:r>
              <a:rPr lang="en-US" altLang="zh-CN" sz="1000" b="1" dirty="0"/>
              <a:t>(5)</a:t>
            </a:r>
            <a:r>
              <a:rPr lang="en-US" altLang="zh-CN" sz="1000" b="1" dirty="0">
                <a:latin typeface="Arial" panose="020B0604020202020204" pitchFamily="34" charset="0"/>
              </a:rPr>
              <a:t>“</a:t>
            </a:r>
            <a:r>
              <a:rPr lang="zh-CN" altLang="en-US" sz="1000" b="1" dirty="0"/>
              <a:t>控制</a:t>
            </a:r>
            <a:r>
              <a:rPr lang="en-US" altLang="zh-CN" sz="1000" b="1" dirty="0"/>
              <a:t>/</a:t>
            </a:r>
            <a:r>
              <a:rPr lang="zh-CN" altLang="en-US" sz="1000" b="1" dirty="0"/>
              <a:t>状态</a:t>
            </a:r>
            <a:r>
              <a:rPr lang="zh-CN" altLang="en-US" sz="1000" b="1" dirty="0">
                <a:latin typeface="Arial" panose="020B0604020202020204" pitchFamily="34" charset="0"/>
              </a:rPr>
              <a:t>”</a:t>
            </a:r>
            <a:r>
              <a:rPr lang="zh-CN" altLang="en-US" sz="1000" b="1" dirty="0"/>
              <a:t>逻辑</a:t>
            </a:r>
            <a:r>
              <a:rPr lang="zh-CN" altLang="en-US" sz="1000" dirty="0"/>
              <a:t> 由控制和时序电路以及状态标志等组成，用于修改内存地址计数器和字计数器，指定传送类型</a:t>
            </a:r>
            <a:r>
              <a:rPr lang="en-US" altLang="zh-CN" sz="1000" dirty="0"/>
              <a:t>(</a:t>
            </a:r>
            <a:r>
              <a:rPr lang="zh-CN" altLang="en-US" sz="1000" dirty="0"/>
              <a:t>输入或输出</a:t>
            </a:r>
            <a:r>
              <a:rPr lang="en-US" altLang="zh-CN" sz="1000" dirty="0"/>
              <a:t>)</a:t>
            </a:r>
            <a:r>
              <a:rPr lang="zh-CN" altLang="en-US" sz="1000" dirty="0"/>
              <a:t>，并对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DMA</a:t>
            </a:r>
            <a:r>
              <a:rPr lang="zh-CN" altLang="en-US" sz="1000" dirty="0"/>
              <a:t>请求</a:t>
            </a:r>
            <a:r>
              <a:rPr lang="zh-CN" altLang="en-US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信号和</a:t>
            </a:r>
            <a:r>
              <a:rPr lang="en-US" altLang="zh-CN" sz="1000" dirty="0"/>
              <a:t>CPU</a:t>
            </a:r>
            <a:r>
              <a:rPr lang="zh-CN" altLang="en-US" sz="1000" dirty="0"/>
              <a:t>响应信号进行协调和同步。 </a:t>
            </a:r>
            <a:endParaRPr lang="zh-CN" altLang="en-US" sz="1000" b="1" dirty="0"/>
          </a:p>
          <a:p>
            <a:pPr lvl="0" eaLnBrk="1" hangingPunct="1"/>
            <a:r>
              <a:rPr lang="en-US" altLang="zh-CN" sz="1000" b="1" dirty="0"/>
              <a:t>(6)</a:t>
            </a:r>
            <a:r>
              <a:rPr lang="zh-CN" altLang="en-US" sz="1000" b="1" dirty="0"/>
              <a:t>中断机构</a:t>
            </a:r>
            <a:r>
              <a:rPr lang="zh-CN" altLang="en-US" sz="1000" dirty="0"/>
              <a:t> 当字计数器溢出时</a:t>
            </a:r>
            <a:r>
              <a:rPr lang="en-US" altLang="zh-CN" sz="1000" dirty="0"/>
              <a:t>(</a:t>
            </a:r>
            <a:r>
              <a:rPr lang="zh-CN" altLang="en-US" sz="1000" dirty="0"/>
              <a:t>全</a:t>
            </a:r>
            <a:r>
              <a:rPr lang="en-US" altLang="zh-CN" sz="1000" dirty="0"/>
              <a:t>0)</a:t>
            </a:r>
            <a:r>
              <a:rPr lang="zh-CN" altLang="en-US" sz="1000" dirty="0"/>
              <a:t>，意味着一组数据交换完毕，由溢出信号触发中断机构，向</a:t>
            </a:r>
            <a:r>
              <a:rPr lang="en-US" altLang="zh-CN" sz="1000" dirty="0"/>
              <a:t>CPU</a:t>
            </a:r>
            <a:r>
              <a:rPr lang="zh-CN" altLang="en-US" sz="1000" dirty="0"/>
              <a:t>提出中断报告。这里的中断与上一节介绍的</a:t>
            </a:r>
            <a:r>
              <a:rPr lang="en-US" altLang="zh-CN" sz="1000" dirty="0"/>
              <a:t>I/O</a:t>
            </a:r>
            <a:r>
              <a:rPr lang="zh-CN" altLang="en-US" sz="1000" dirty="0"/>
              <a:t>中断所采用的技术相同，但中断的目的不同，前面是为了数据的输入或输出，而这里是为了报告一组数据传送结束。因此它们是</a:t>
            </a:r>
            <a:r>
              <a:rPr lang="en-US" altLang="zh-CN" sz="1000" dirty="0"/>
              <a:t>I/O</a:t>
            </a:r>
            <a:r>
              <a:rPr lang="zh-CN" altLang="en-US" sz="1000" dirty="0"/>
              <a:t>系统中不同的中断事件。 </a:t>
            </a:r>
            <a:endParaRPr lang="zh-CN" altLang="en-US" sz="10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6246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246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r>
              <a:rPr lang="en-US" altLang="zh-CN" sz="1000" b="1" dirty="0"/>
              <a:t>(1)</a:t>
            </a:r>
            <a:r>
              <a:rPr lang="zh-CN" altLang="en-US" sz="1000" b="1" dirty="0"/>
              <a:t>内存地址计数器</a:t>
            </a:r>
            <a:r>
              <a:rPr lang="zh-CN" altLang="en-US" sz="1000" dirty="0"/>
              <a:t> 用于存放内存中要交换的数据的地址。在</a:t>
            </a:r>
            <a:r>
              <a:rPr lang="en-US" altLang="zh-CN" sz="1000" dirty="0"/>
              <a:t>DMA</a:t>
            </a:r>
            <a:r>
              <a:rPr lang="zh-CN" altLang="en-US" sz="1000" dirty="0"/>
              <a:t>传送前，须通过程序将数据在内存中的起始位置</a:t>
            </a:r>
            <a:r>
              <a:rPr lang="en-US" altLang="zh-CN" sz="1000" dirty="0"/>
              <a:t>(</a:t>
            </a:r>
            <a:r>
              <a:rPr lang="zh-CN" altLang="en-US" sz="1000" dirty="0"/>
              <a:t>首地址</a:t>
            </a:r>
            <a:r>
              <a:rPr lang="en-US" altLang="zh-CN" sz="1000" dirty="0"/>
              <a:t>)</a:t>
            </a:r>
            <a:r>
              <a:rPr lang="zh-CN" altLang="en-US" sz="1000" dirty="0"/>
              <a:t>送到内存地址计数器。而当</a:t>
            </a:r>
            <a:r>
              <a:rPr lang="en-US" altLang="zh-CN" sz="1000" dirty="0"/>
              <a:t>DMA</a:t>
            </a:r>
            <a:r>
              <a:rPr lang="zh-CN" altLang="en-US" sz="1000" dirty="0"/>
              <a:t>传送时，每交换一次数据，将地址计数器加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1</a:t>
            </a:r>
            <a:r>
              <a:rPr lang="en-US" altLang="zh-CN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，从而以增量方式给出内存中要交换的一批数据的地址。 </a:t>
            </a:r>
            <a:endParaRPr lang="zh-CN" altLang="en-US" sz="1000" b="1" dirty="0"/>
          </a:p>
          <a:p>
            <a:pPr lvl="0" eaLnBrk="1" hangingPunct="1"/>
            <a:r>
              <a:rPr lang="en-US" altLang="zh-CN" sz="1000" b="1" dirty="0"/>
              <a:t>(2)</a:t>
            </a:r>
            <a:r>
              <a:rPr lang="zh-CN" altLang="en-US" sz="1000" b="1" dirty="0"/>
              <a:t>字计数器 </a:t>
            </a:r>
            <a:r>
              <a:rPr lang="zh-CN" altLang="en-US" sz="1000" dirty="0"/>
              <a:t>用于记录传送数据块的长度</a:t>
            </a:r>
            <a:r>
              <a:rPr lang="en-US" altLang="zh-CN" sz="1000" dirty="0"/>
              <a:t>(</a:t>
            </a:r>
            <a:r>
              <a:rPr lang="zh-CN" altLang="en-US" sz="1000" dirty="0"/>
              <a:t>多少字数</a:t>
            </a:r>
            <a:r>
              <a:rPr lang="en-US" altLang="zh-CN" sz="1000" dirty="0"/>
              <a:t>)</a:t>
            </a:r>
            <a:r>
              <a:rPr lang="zh-CN" altLang="en-US" sz="1000" dirty="0"/>
              <a:t>。其内容也是在数据传送之前由程序预置，交换的字数通常以补码形式表示。在</a:t>
            </a:r>
            <a:r>
              <a:rPr lang="en-US" altLang="zh-CN" sz="1000" dirty="0"/>
              <a:t>DMA</a:t>
            </a:r>
            <a:r>
              <a:rPr lang="zh-CN" altLang="en-US" sz="1000" dirty="0"/>
              <a:t>传送时，每传送一个字，字计数器就加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1</a:t>
            </a:r>
            <a:r>
              <a:rPr lang="en-US" altLang="zh-CN" sz="1000" dirty="0">
                <a:latin typeface="Arial" panose="020B0604020202020204" pitchFamily="34" charset="0"/>
              </a:rPr>
              <a:t>”</a:t>
            </a:r>
            <a:r>
              <a:rPr lang="en-US" altLang="zh-CN" sz="1000" dirty="0"/>
              <a:t> </a:t>
            </a:r>
            <a:r>
              <a:rPr lang="zh-CN" altLang="en-US" sz="1000" dirty="0"/>
              <a:t>，当计数器溢出即最高位产生进位时，表示这批数据传送完毕，于是引起</a:t>
            </a:r>
            <a:r>
              <a:rPr lang="en-US" altLang="zh-CN" sz="1000" dirty="0"/>
              <a:t>DMA</a:t>
            </a:r>
            <a:r>
              <a:rPr lang="zh-CN" altLang="en-US" sz="1000" dirty="0"/>
              <a:t>控制器向</a:t>
            </a:r>
            <a:r>
              <a:rPr lang="en-US" altLang="zh-CN" sz="1000" dirty="0"/>
              <a:t>CPU</a:t>
            </a:r>
            <a:r>
              <a:rPr lang="zh-CN" altLang="en-US" sz="1000" dirty="0"/>
              <a:t>发中断信号。 </a:t>
            </a:r>
            <a:endParaRPr lang="zh-CN" altLang="en-US" sz="1000" b="1" dirty="0"/>
          </a:p>
          <a:p>
            <a:pPr lvl="0" eaLnBrk="1" hangingPunct="1"/>
            <a:r>
              <a:rPr lang="en-US" altLang="zh-CN" sz="1000" b="1" dirty="0"/>
              <a:t>(3)</a:t>
            </a:r>
            <a:r>
              <a:rPr lang="zh-CN" altLang="en-US" sz="1000" b="1" dirty="0"/>
              <a:t>数据缓冲寄存器</a:t>
            </a:r>
            <a:r>
              <a:rPr lang="zh-CN" altLang="en-US" sz="1000" dirty="0"/>
              <a:t> 用于暂存每次传送的数据</a:t>
            </a:r>
            <a:r>
              <a:rPr lang="en-US" altLang="zh-CN" sz="1000" dirty="0"/>
              <a:t>(</a:t>
            </a:r>
            <a:r>
              <a:rPr lang="zh-CN" altLang="en-US" sz="1000" dirty="0"/>
              <a:t>一个字</a:t>
            </a:r>
            <a:r>
              <a:rPr lang="en-US" altLang="zh-CN" sz="1000" dirty="0"/>
              <a:t>)</a:t>
            </a:r>
            <a:r>
              <a:rPr lang="zh-CN" altLang="en-US" sz="1000" dirty="0"/>
              <a:t>。当输入时，由设备</a:t>
            </a:r>
            <a:r>
              <a:rPr lang="en-US" altLang="zh-CN" sz="1000" dirty="0"/>
              <a:t>(</a:t>
            </a:r>
            <a:r>
              <a:rPr lang="zh-CN" altLang="en-US" sz="1000" dirty="0"/>
              <a:t>如磁盘</a:t>
            </a:r>
            <a:r>
              <a:rPr lang="en-US" altLang="zh-CN" sz="1000" dirty="0"/>
              <a:t>)</a:t>
            </a:r>
            <a:r>
              <a:rPr lang="zh-CN" altLang="en-US" sz="1000" dirty="0"/>
              <a:t>送往数据缓冲寄存器，再由缓冲寄存器通过数据总线送到内存。反之，输出时，由内存通过数据总线送到数据缓冲寄存器，然后再送到设备。 </a:t>
            </a:r>
            <a:endParaRPr lang="zh-CN" altLang="en-US" sz="1000" b="1" dirty="0"/>
          </a:p>
          <a:p>
            <a:pPr lvl="0" eaLnBrk="1" hangingPunct="1"/>
            <a:r>
              <a:rPr lang="en-US" altLang="zh-CN" sz="1000" b="1" dirty="0"/>
              <a:t>(4)</a:t>
            </a:r>
            <a:r>
              <a:rPr lang="en-US" altLang="zh-CN" sz="1000" b="1" dirty="0">
                <a:latin typeface="Arial" panose="020B0604020202020204" pitchFamily="34" charset="0"/>
              </a:rPr>
              <a:t>“</a:t>
            </a:r>
            <a:r>
              <a:rPr lang="en-US" altLang="zh-CN" sz="1000" b="1" dirty="0"/>
              <a:t>DMA</a:t>
            </a:r>
            <a:r>
              <a:rPr lang="zh-CN" altLang="en-US" sz="1000" b="1" dirty="0"/>
              <a:t>请求</a:t>
            </a:r>
            <a:r>
              <a:rPr lang="zh-CN" altLang="en-US" sz="1000" b="1" dirty="0">
                <a:latin typeface="Arial" panose="020B0604020202020204" pitchFamily="34" charset="0"/>
              </a:rPr>
              <a:t>”</a:t>
            </a:r>
            <a:r>
              <a:rPr lang="zh-CN" altLang="en-US" sz="1000" b="1" dirty="0"/>
              <a:t>标志 </a:t>
            </a:r>
            <a:r>
              <a:rPr lang="zh-CN" altLang="en-US" sz="1000" dirty="0"/>
              <a:t>每当设备准备好一个数据字后给出一个控制信号，使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DMA</a:t>
            </a:r>
            <a:r>
              <a:rPr lang="zh-CN" altLang="en-US" sz="1000" dirty="0"/>
              <a:t>请求</a:t>
            </a:r>
            <a:r>
              <a:rPr lang="zh-CN" altLang="en-US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 标志置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1</a:t>
            </a:r>
            <a:r>
              <a:rPr lang="en-US" altLang="zh-CN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。该标志置位后向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zh-CN" altLang="en-US" sz="1000" dirty="0"/>
              <a:t>控制</a:t>
            </a:r>
            <a:r>
              <a:rPr lang="en-US" altLang="zh-CN" sz="1000" dirty="0"/>
              <a:t>/</a:t>
            </a:r>
            <a:r>
              <a:rPr lang="zh-CN" altLang="en-US" sz="1000" dirty="0"/>
              <a:t>状态</a:t>
            </a:r>
            <a:r>
              <a:rPr lang="zh-CN" altLang="en-US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逻辑发出</a:t>
            </a:r>
            <a:r>
              <a:rPr lang="en-US" altLang="zh-CN" sz="1000" dirty="0"/>
              <a:t>DMA</a:t>
            </a:r>
            <a:r>
              <a:rPr lang="zh-CN" altLang="en-US" sz="1000" dirty="0"/>
              <a:t>请求，后者又向</a:t>
            </a:r>
            <a:r>
              <a:rPr lang="en-US" altLang="zh-CN" sz="1000" dirty="0"/>
              <a:t>CPU</a:t>
            </a:r>
            <a:r>
              <a:rPr lang="zh-CN" altLang="en-US" sz="1000" dirty="0"/>
              <a:t>发出总线使用权的请求</a:t>
            </a:r>
            <a:r>
              <a:rPr lang="en-US" altLang="zh-CN" sz="1000" dirty="0"/>
              <a:t>(HOLD)</a:t>
            </a:r>
            <a:r>
              <a:rPr lang="zh-CN" altLang="en-US" sz="1000" dirty="0"/>
              <a:t>，</a:t>
            </a:r>
            <a:r>
              <a:rPr lang="en-US" altLang="zh-CN" sz="1000" dirty="0"/>
              <a:t>CPU</a:t>
            </a:r>
            <a:r>
              <a:rPr lang="zh-CN" altLang="en-US" sz="1000" dirty="0"/>
              <a:t>响应此请求后发回响应信号</a:t>
            </a:r>
            <a:r>
              <a:rPr lang="en-US" altLang="zh-CN" sz="1000" dirty="0"/>
              <a:t>HLDA</a:t>
            </a:r>
            <a:r>
              <a:rPr lang="zh-CN" altLang="en-US" sz="1000" dirty="0"/>
              <a:t>，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zh-CN" altLang="en-US" sz="1000" dirty="0"/>
              <a:t>控制</a:t>
            </a:r>
            <a:r>
              <a:rPr lang="en-US" altLang="zh-CN" sz="1000" dirty="0"/>
              <a:t>/</a:t>
            </a:r>
            <a:r>
              <a:rPr lang="zh-CN" altLang="en-US" sz="1000" dirty="0"/>
              <a:t>状态</a:t>
            </a:r>
            <a:r>
              <a:rPr lang="zh-CN" altLang="en-US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逻辑接收此信号后发出</a:t>
            </a:r>
            <a:r>
              <a:rPr lang="en-US" altLang="zh-CN" sz="1000" dirty="0"/>
              <a:t>DMA</a:t>
            </a:r>
            <a:r>
              <a:rPr lang="zh-CN" altLang="en-US" sz="1000" dirty="0"/>
              <a:t>响应信号，使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DMA</a:t>
            </a:r>
            <a:r>
              <a:rPr lang="zh-CN" altLang="en-US" sz="1000" dirty="0"/>
              <a:t>请求</a:t>
            </a:r>
            <a:r>
              <a:rPr lang="zh-CN" altLang="en-US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标志复位，为交换下一个字做好准备。 </a:t>
            </a:r>
            <a:endParaRPr lang="zh-CN" altLang="en-US" sz="1000" b="1" dirty="0"/>
          </a:p>
          <a:p>
            <a:pPr lvl="0" eaLnBrk="1" hangingPunct="1"/>
            <a:r>
              <a:rPr lang="en-US" altLang="zh-CN" sz="1000" b="1" dirty="0"/>
              <a:t>(5)</a:t>
            </a:r>
            <a:r>
              <a:rPr lang="en-US" altLang="zh-CN" sz="1000" b="1" dirty="0">
                <a:latin typeface="Arial" panose="020B0604020202020204" pitchFamily="34" charset="0"/>
              </a:rPr>
              <a:t>“</a:t>
            </a:r>
            <a:r>
              <a:rPr lang="zh-CN" altLang="en-US" sz="1000" b="1" dirty="0"/>
              <a:t>控制</a:t>
            </a:r>
            <a:r>
              <a:rPr lang="en-US" altLang="zh-CN" sz="1000" b="1" dirty="0"/>
              <a:t>/</a:t>
            </a:r>
            <a:r>
              <a:rPr lang="zh-CN" altLang="en-US" sz="1000" b="1" dirty="0"/>
              <a:t>状态</a:t>
            </a:r>
            <a:r>
              <a:rPr lang="zh-CN" altLang="en-US" sz="1000" b="1" dirty="0">
                <a:latin typeface="Arial" panose="020B0604020202020204" pitchFamily="34" charset="0"/>
              </a:rPr>
              <a:t>”</a:t>
            </a:r>
            <a:r>
              <a:rPr lang="zh-CN" altLang="en-US" sz="1000" b="1" dirty="0"/>
              <a:t>逻辑</a:t>
            </a:r>
            <a:r>
              <a:rPr lang="zh-CN" altLang="en-US" sz="1000" dirty="0"/>
              <a:t> 由控制和时序电路以及状态标志等组成，用于修改内存地址计数器和字计数器，指定传送类型</a:t>
            </a:r>
            <a:r>
              <a:rPr lang="en-US" altLang="zh-CN" sz="1000" dirty="0"/>
              <a:t>(</a:t>
            </a:r>
            <a:r>
              <a:rPr lang="zh-CN" altLang="en-US" sz="1000" dirty="0"/>
              <a:t>输入或输出</a:t>
            </a:r>
            <a:r>
              <a:rPr lang="en-US" altLang="zh-CN" sz="1000" dirty="0"/>
              <a:t>)</a:t>
            </a:r>
            <a:r>
              <a:rPr lang="zh-CN" altLang="en-US" sz="1000" dirty="0"/>
              <a:t>，并对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DMA</a:t>
            </a:r>
            <a:r>
              <a:rPr lang="zh-CN" altLang="en-US" sz="1000" dirty="0"/>
              <a:t>请求</a:t>
            </a:r>
            <a:r>
              <a:rPr lang="zh-CN" altLang="en-US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信号和</a:t>
            </a:r>
            <a:r>
              <a:rPr lang="en-US" altLang="zh-CN" sz="1000" dirty="0"/>
              <a:t>CPU</a:t>
            </a:r>
            <a:r>
              <a:rPr lang="zh-CN" altLang="en-US" sz="1000" dirty="0"/>
              <a:t>响应信号进行协调和同步。 </a:t>
            </a:r>
            <a:endParaRPr lang="zh-CN" altLang="en-US" sz="1000" b="1" dirty="0"/>
          </a:p>
          <a:p>
            <a:pPr lvl="0" eaLnBrk="1" hangingPunct="1"/>
            <a:r>
              <a:rPr lang="en-US" altLang="zh-CN" sz="1000" b="1" dirty="0"/>
              <a:t>(6)</a:t>
            </a:r>
            <a:r>
              <a:rPr lang="zh-CN" altLang="en-US" sz="1000" b="1" dirty="0"/>
              <a:t>中断机构</a:t>
            </a:r>
            <a:r>
              <a:rPr lang="zh-CN" altLang="en-US" sz="1000" dirty="0"/>
              <a:t> 当字计数器溢出时</a:t>
            </a:r>
            <a:r>
              <a:rPr lang="en-US" altLang="zh-CN" sz="1000" dirty="0"/>
              <a:t>(</a:t>
            </a:r>
            <a:r>
              <a:rPr lang="zh-CN" altLang="en-US" sz="1000" dirty="0"/>
              <a:t>全</a:t>
            </a:r>
            <a:r>
              <a:rPr lang="en-US" altLang="zh-CN" sz="1000" dirty="0"/>
              <a:t>0)</a:t>
            </a:r>
            <a:r>
              <a:rPr lang="zh-CN" altLang="en-US" sz="1000" dirty="0"/>
              <a:t>，意味着一组数据交换完毕，由溢出信号触发中断机构，向</a:t>
            </a:r>
            <a:r>
              <a:rPr lang="en-US" altLang="zh-CN" sz="1000" dirty="0"/>
              <a:t>CPU</a:t>
            </a:r>
            <a:r>
              <a:rPr lang="zh-CN" altLang="en-US" sz="1000" dirty="0"/>
              <a:t>提出中断报告。这里的中断与上一节介绍的</a:t>
            </a:r>
            <a:r>
              <a:rPr lang="en-US" altLang="zh-CN" sz="1000" dirty="0"/>
              <a:t>I/O</a:t>
            </a:r>
            <a:r>
              <a:rPr lang="zh-CN" altLang="en-US" sz="1000" dirty="0"/>
              <a:t>中断所采用的技术相同，但中断的目的不同，前面是为了数据的输入或输出，而这里是为了报告一组数据传送结束。因此它们是</a:t>
            </a:r>
            <a:r>
              <a:rPr lang="en-US" altLang="zh-CN" sz="1000" dirty="0"/>
              <a:t>I/O</a:t>
            </a:r>
            <a:r>
              <a:rPr lang="zh-CN" altLang="en-US" sz="1000" dirty="0"/>
              <a:t>系统中不同的中断事件。 </a:t>
            </a:r>
            <a:endParaRPr lang="zh-CN" altLang="en-US" sz="10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6246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246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r>
              <a:rPr lang="en-US" altLang="zh-CN" sz="1000" b="1" dirty="0"/>
              <a:t>(1)</a:t>
            </a:r>
            <a:r>
              <a:rPr lang="zh-CN" altLang="en-US" sz="1000" b="1" dirty="0"/>
              <a:t>内存地址计数器</a:t>
            </a:r>
            <a:r>
              <a:rPr lang="zh-CN" altLang="en-US" sz="1000" dirty="0"/>
              <a:t> 用于存放内存中要交换的数据的地址。在</a:t>
            </a:r>
            <a:r>
              <a:rPr lang="en-US" altLang="zh-CN" sz="1000" dirty="0"/>
              <a:t>DMA</a:t>
            </a:r>
            <a:r>
              <a:rPr lang="zh-CN" altLang="en-US" sz="1000" dirty="0"/>
              <a:t>传送前，须通过程序将数据在内存中的起始位置</a:t>
            </a:r>
            <a:r>
              <a:rPr lang="en-US" altLang="zh-CN" sz="1000" dirty="0"/>
              <a:t>(</a:t>
            </a:r>
            <a:r>
              <a:rPr lang="zh-CN" altLang="en-US" sz="1000" dirty="0"/>
              <a:t>首地址</a:t>
            </a:r>
            <a:r>
              <a:rPr lang="en-US" altLang="zh-CN" sz="1000" dirty="0"/>
              <a:t>)</a:t>
            </a:r>
            <a:r>
              <a:rPr lang="zh-CN" altLang="en-US" sz="1000" dirty="0"/>
              <a:t>送到内存地址计数器。而当</a:t>
            </a:r>
            <a:r>
              <a:rPr lang="en-US" altLang="zh-CN" sz="1000" dirty="0"/>
              <a:t>DMA</a:t>
            </a:r>
            <a:r>
              <a:rPr lang="zh-CN" altLang="en-US" sz="1000" dirty="0"/>
              <a:t>传送时，每交换一次数据，将地址计数器加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1</a:t>
            </a:r>
            <a:r>
              <a:rPr lang="en-US" altLang="zh-CN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，从而以增量方式给出内存中要交换的一批数据的地址。 </a:t>
            </a:r>
            <a:endParaRPr lang="zh-CN" altLang="en-US" sz="1000" b="1" dirty="0"/>
          </a:p>
          <a:p>
            <a:pPr lvl="0" eaLnBrk="1" hangingPunct="1"/>
            <a:r>
              <a:rPr lang="en-US" altLang="zh-CN" sz="1000" b="1" dirty="0"/>
              <a:t>(2)</a:t>
            </a:r>
            <a:r>
              <a:rPr lang="zh-CN" altLang="en-US" sz="1000" b="1" dirty="0"/>
              <a:t>字计数器 </a:t>
            </a:r>
            <a:r>
              <a:rPr lang="zh-CN" altLang="en-US" sz="1000" dirty="0"/>
              <a:t>用于记录传送数据块的长度</a:t>
            </a:r>
            <a:r>
              <a:rPr lang="en-US" altLang="zh-CN" sz="1000" dirty="0"/>
              <a:t>(</a:t>
            </a:r>
            <a:r>
              <a:rPr lang="zh-CN" altLang="en-US" sz="1000" dirty="0"/>
              <a:t>多少字数</a:t>
            </a:r>
            <a:r>
              <a:rPr lang="en-US" altLang="zh-CN" sz="1000" dirty="0"/>
              <a:t>)</a:t>
            </a:r>
            <a:r>
              <a:rPr lang="zh-CN" altLang="en-US" sz="1000" dirty="0"/>
              <a:t>。其内容也是在数据传送之前由程序预置，交换的字数通常以补码形式表示。在</a:t>
            </a:r>
            <a:r>
              <a:rPr lang="en-US" altLang="zh-CN" sz="1000" dirty="0"/>
              <a:t>DMA</a:t>
            </a:r>
            <a:r>
              <a:rPr lang="zh-CN" altLang="en-US" sz="1000" dirty="0"/>
              <a:t>传送时，每传送一个字，字计数器就加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1</a:t>
            </a:r>
            <a:r>
              <a:rPr lang="en-US" altLang="zh-CN" sz="1000" dirty="0">
                <a:latin typeface="Arial" panose="020B0604020202020204" pitchFamily="34" charset="0"/>
              </a:rPr>
              <a:t>”</a:t>
            </a:r>
            <a:r>
              <a:rPr lang="en-US" altLang="zh-CN" sz="1000" dirty="0"/>
              <a:t> </a:t>
            </a:r>
            <a:r>
              <a:rPr lang="zh-CN" altLang="en-US" sz="1000" dirty="0"/>
              <a:t>，当计数器溢出即最高位产生进位时，表示这批数据传送完毕，于是引起</a:t>
            </a:r>
            <a:r>
              <a:rPr lang="en-US" altLang="zh-CN" sz="1000" dirty="0"/>
              <a:t>DMA</a:t>
            </a:r>
            <a:r>
              <a:rPr lang="zh-CN" altLang="en-US" sz="1000" dirty="0"/>
              <a:t>控制器向</a:t>
            </a:r>
            <a:r>
              <a:rPr lang="en-US" altLang="zh-CN" sz="1000" dirty="0"/>
              <a:t>CPU</a:t>
            </a:r>
            <a:r>
              <a:rPr lang="zh-CN" altLang="en-US" sz="1000" dirty="0"/>
              <a:t>发中断信号。 </a:t>
            </a:r>
            <a:endParaRPr lang="zh-CN" altLang="en-US" sz="1000" b="1" dirty="0"/>
          </a:p>
          <a:p>
            <a:pPr lvl="0" eaLnBrk="1" hangingPunct="1"/>
            <a:r>
              <a:rPr lang="en-US" altLang="zh-CN" sz="1000" b="1" dirty="0"/>
              <a:t>(3)</a:t>
            </a:r>
            <a:r>
              <a:rPr lang="zh-CN" altLang="en-US" sz="1000" b="1" dirty="0"/>
              <a:t>数据缓冲寄存器</a:t>
            </a:r>
            <a:r>
              <a:rPr lang="zh-CN" altLang="en-US" sz="1000" dirty="0"/>
              <a:t> 用于暂存每次传送的数据</a:t>
            </a:r>
            <a:r>
              <a:rPr lang="en-US" altLang="zh-CN" sz="1000" dirty="0"/>
              <a:t>(</a:t>
            </a:r>
            <a:r>
              <a:rPr lang="zh-CN" altLang="en-US" sz="1000" dirty="0"/>
              <a:t>一个字</a:t>
            </a:r>
            <a:r>
              <a:rPr lang="en-US" altLang="zh-CN" sz="1000" dirty="0"/>
              <a:t>)</a:t>
            </a:r>
            <a:r>
              <a:rPr lang="zh-CN" altLang="en-US" sz="1000" dirty="0"/>
              <a:t>。当输入时，由设备</a:t>
            </a:r>
            <a:r>
              <a:rPr lang="en-US" altLang="zh-CN" sz="1000" dirty="0"/>
              <a:t>(</a:t>
            </a:r>
            <a:r>
              <a:rPr lang="zh-CN" altLang="en-US" sz="1000" dirty="0"/>
              <a:t>如磁盘</a:t>
            </a:r>
            <a:r>
              <a:rPr lang="en-US" altLang="zh-CN" sz="1000" dirty="0"/>
              <a:t>)</a:t>
            </a:r>
            <a:r>
              <a:rPr lang="zh-CN" altLang="en-US" sz="1000" dirty="0"/>
              <a:t>送往数据缓冲寄存器，再由缓冲寄存器通过数据总线送到内存。反之，输出时，由内存通过数据总线送到数据缓冲寄存器，然后再送到设备。 </a:t>
            </a:r>
            <a:endParaRPr lang="zh-CN" altLang="en-US" sz="1000" b="1" dirty="0"/>
          </a:p>
          <a:p>
            <a:pPr lvl="0" eaLnBrk="1" hangingPunct="1"/>
            <a:r>
              <a:rPr lang="en-US" altLang="zh-CN" sz="1000" b="1" dirty="0"/>
              <a:t>(4)</a:t>
            </a:r>
            <a:r>
              <a:rPr lang="en-US" altLang="zh-CN" sz="1000" b="1" dirty="0">
                <a:latin typeface="Arial" panose="020B0604020202020204" pitchFamily="34" charset="0"/>
              </a:rPr>
              <a:t>“</a:t>
            </a:r>
            <a:r>
              <a:rPr lang="en-US" altLang="zh-CN" sz="1000" b="1" dirty="0"/>
              <a:t>DMA</a:t>
            </a:r>
            <a:r>
              <a:rPr lang="zh-CN" altLang="en-US" sz="1000" b="1" dirty="0"/>
              <a:t>请求</a:t>
            </a:r>
            <a:r>
              <a:rPr lang="zh-CN" altLang="en-US" sz="1000" b="1" dirty="0">
                <a:latin typeface="Arial" panose="020B0604020202020204" pitchFamily="34" charset="0"/>
              </a:rPr>
              <a:t>”</a:t>
            </a:r>
            <a:r>
              <a:rPr lang="zh-CN" altLang="en-US" sz="1000" b="1" dirty="0"/>
              <a:t>标志 </a:t>
            </a:r>
            <a:r>
              <a:rPr lang="zh-CN" altLang="en-US" sz="1000" dirty="0"/>
              <a:t>每当设备准备好一个数据字后给出一个控制信号，使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DMA</a:t>
            </a:r>
            <a:r>
              <a:rPr lang="zh-CN" altLang="en-US" sz="1000" dirty="0"/>
              <a:t>请求</a:t>
            </a:r>
            <a:r>
              <a:rPr lang="zh-CN" altLang="en-US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 标志置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1</a:t>
            </a:r>
            <a:r>
              <a:rPr lang="en-US" altLang="zh-CN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。该标志置位后向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zh-CN" altLang="en-US" sz="1000" dirty="0"/>
              <a:t>控制</a:t>
            </a:r>
            <a:r>
              <a:rPr lang="en-US" altLang="zh-CN" sz="1000" dirty="0"/>
              <a:t>/</a:t>
            </a:r>
            <a:r>
              <a:rPr lang="zh-CN" altLang="en-US" sz="1000" dirty="0"/>
              <a:t>状态</a:t>
            </a:r>
            <a:r>
              <a:rPr lang="zh-CN" altLang="en-US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逻辑发出</a:t>
            </a:r>
            <a:r>
              <a:rPr lang="en-US" altLang="zh-CN" sz="1000" dirty="0"/>
              <a:t>DMA</a:t>
            </a:r>
            <a:r>
              <a:rPr lang="zh-CN" altLang="en-US" sz="1000" dirty="0"/>
              <a:t>请求，后者又向</a:t>
            </a:r>
            <a:r>
              <a:rPr lang="en-US" altLang="zh-CN" sz="1000" dirty="0"/>
              <a:t>CPU</a:t>
            </a:r>
            <a:r>
              <a:rPr lang="zh-CN" altLang="en-US" sz="1000" dirty="0"/>
              <a:t>发出总线使用权的请求</a:t>
            </a:r>
            <a:r>
              <a:rPr lang="en-US" altLang="zh-CN" sz="1000" dirty="0"/>
              <a:t>(HOLD)</a:t>
            </a:r>
            <a:r>
              <a:rPr lang="zh-CN" altLang="en-US" sz="1000" dirty="0"/>
              <a:t>，</a:t>
            </a:r>
            <a:r>
              <a:rPr lang="en-US" altLang="zh-CN" sz="1000" dirty="0"/>
              <a:t>CPU</a:t>
            </a:r>
            <a:r>
              <a:rPr lang="zh-CN" altLang="en-US" sz="1000" dirty="0"/>
              <a:t>响应此请求后发回响应信号</a:t>
            </a:r>
            <a:r>
              <a:rPr lang="en-US" altLang="zh-CN" sz="1000" dirty="0"/>
              <a:t>HLDA</a:t>
            </a:r>
            <a:r>
              <a:rPr lang="zh-CN" altLang="en-US" sz="1000" dirty="0"/>
              <a:t>，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zh-CN" altLang="en-US" sz="1000" dirty="0"/>
              <a:t>控制</a:t>
            </a:r>
            <a:r>
              <a:rPr lang="en-US" altLang="zh-CN" sz="1000" dirty="0"/>
              <a:t>/</a:t>
            </a:r>
            <a:r>
              <a:rPr lang="zh-CN" altLang="en-US" sz="1000" dirty="0"/>
              <a:t>状态</a:t>
            </a:r>
            <a:r>
              <a:rPr lang="zh-CN" altLang="en-US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逻辑接收此信号后发出</a:t>
            </a:r>
            <a:r>
              <a:rPr lang="en-US" altLang="zh-CN" sz="1000" dirty="0"/>
              <a:t>DMA</a:t>
            </a:r>
            <a:r>
              <a:rPr lang="zh-CN" altLang="en-US" sz="1000" dirty="0"/>
              <a:t>响应信号，使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DMA</a:t>
            </a:r>
            <a:r>
              <a:rPr lang="zh-CN" altLang="en-US" sz="1000" dirty="0"/>
              <a:t>请求</a:t>
            </a:r>
            <a:r>
              <a:rPr lang="zh-CN" altLang="en-US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标志复位，为交换下一个字做好准备。 </a:t>
            </a:r>
            <a:endParaRPr lang="zh-CN" altLang="en-US" sz="1000" b="1" dirty="0"/>
          </a:p>
          <a:p>
            <a:pPr lvl="0" eaLnBrk="1" hangingPunct="1"/>
            <a:r>
              <a:rPr lang="en-US" altLang="zh-CN" sz="1000" b="1" dirty="0"/>
              <a:t>(5)</a:t>
            </a:r>
            <a:r>
              <a:rPr lang="en-US" altLang="zh-CN" sz="1000" b="1" dirty="0">
                <a:latin typeface="Arial" panose="020B0604020202020204" pitchFamily="34" charset="0"/>
              </a:rPr>
              <a:t>“</a:t>
            </a:r>
            <a:r>
              <a:rPr lang="zh-CN" altLang="en-US" sz="1000" b="1" dirty="0"/>
              <a:t>控制</a:t>
            </a:r>
            <a:r>
              <a:rPr lang="en-US" altLang="zh-CN" sz="1000" b="1" dirty="0"/>
              <a:t>/</a:t>
            </a:r>
            <a:r>
              <a:rPr lang="zh-CN" altLang="en-US" sz="1000" b="1" dirty="0"/>
              <a:t>状态</a:t>
            </a:r>
            <a:r>
              <a:rPr lang="zh-CN" altLang="en-US" sz="1000" b="1" dirty="0">
                <a:latin typeface="Arial" panose="020B0604020202020204" pitchFamily="34" charset="0"/>
              </a:rPr>
              <a:t>”</a:t>
            </a:r>
            <a:r>
              <a:rPr lang="zh-CN" altLang="en-US" sz="1000" b="1" dirty="0"/>
              <a:t>逻辑</a:t>
            </a:r>
            <a:r>
              <a:rPr lang="zh-CN" altLang="en-US" sz="1000" dirty="0"/>
              <a:t> 由控制和时序电路以及状态标志等组成，用于修改内存地址计数器和字计数器，指定传送类型</a:t>
            </a:r>
            <a:r>
              <a:rPr lang="en-US" altLang="zh-CN" sz="1000" dirty="0"/>
              <a:t>(</a:t>
            </a:r>
            <a:r>
              <a:rPr lang="zh-CN" altLang="en-US" sz="1000" dirty="0"/>
              <a:t>输入或输出</a:t>
            </a:r>
            <a:r>
              <a:rPr lang="en-US" altLang="zh-CN" sz="1000" dirty="0"/>
              <a:t>)</a:t>
            </a:r>
            <a:r>
              <a:rPr lang="zh-CN" altLang="en-US" sz="1000" dirty="0"/>
              <a:t>，并对</a:t>
            </a:r>
            <a:r>
              <a:rPr lang="zh-CN" altLang="en-US" sz="1000" dirty="0">
                <a:latin typeface="Arial" panose="020B0604020202020204" pitchFamily="34" charset="0"/>
              </a:rPr>
              <a:t>“</a:t>
            </a:r>
            <a:r>
              <a:rPr lang="en-US" altLang="zh-CN" sz="1000" dirty="0"/>
              <a:t>DMA</a:t>
            </a:r>
            <a:r>
              <a:rPr lang="zh-CN" altLang="en-US" sz="1000" dirty="0"/>
              <a:t>请求</a:t>
            </a:r>
            <a:r>
              <a:rPr lang="zh-CN" altLang="en-US" sz="1000" dirty="0">
                <a:latin typeface="Arial" panose="020B0604020202020204" pitchFamily="34" charset="0"/>
              </a:rPr>
              <a:t>”</a:t>
            </a:r>
            <a:r>
              <a:rPr lang="zh-CN" altLang="en-US" sz="1000" dirty="0"/>
              <a:t>信号和</a:t>
            </a:r>
            <a:r>
              <a:rPr lang="en-US" altLang="zh-CN" sz="1000" dirty="0"/>
              <a:t>CPU</a:t>
            </a:r>
            <a:r>
              <a:rPr lang="zh-CN" altLang="en-US" sz="1000" dirty="0"/>
              <a:t>响应信号进行协调和同步。 </a:t>
            </a:r>
            <a:endParaRPr lang="zh-CN" altLang="en-US" sz="1000" b="1" dirty="0"/>
          </a:p>
          <a:p>
            <a:pPr lvl="0" eaLnBrk="1" hangingPunct="1"/>
            <a:r>
              <a:rPr lang="en-US" altLang="zh-CN" sz="1000" b="1" dirty="0"/>
              <a:t>(6)</a:t>
            </a:r>
            <a:r>
              <a:rPr lang="zh-CN" altLang="en-US" sz="1000" b="1" dirty="0"/>
              <a:t>中断机构</a:t>
            </a:r>
            <a:r>
              <a:rPr lang="zh-CN" altLang="en-US" sz="1000" dirty="0"/>
              <a:t> 当字计数器溢出时</a:t>
            </a:r>
            <a:r>
              <a:rPr lang="en-US" altLang="zh-CN" sz="1000" dirty="0"/>
              <a:t>(</a:t>
            </a:r>
            <a:r>
              <a:rPr lang="zh-CN" altLang="en-US" sz="1000" dirty="0"/>
              <a:t>全</a:t>
            </a:r>
            <a:r>
              <a:rPr lang="en-US" altLang="zh-CN" sz="1000" dirty="0"/>
              <a:t>0)</a:t>
            </a:r>
            <a:r>
              <a:rPr lang="zh-CN" altLang="en-US" sz="1000" dirty="0"/>
              <a:t>，意味着一组数据交换完毕，由溢出信号触发中断机构，向</a:t>
            </a:r>
            <a:r>
              <a:rPr lang="en-US" altLang="zh-CN" sz="1000" dirty="0"/>
              <a:t>CPU</a:t>
            </a:r>
            <a:r>
              <a:rPr lang="zh-CN" altLang="en-US" sz="1000" dirty="0"/>
              <a:t>提出中断报告。这里的中断与上一节介绍的</a:t>
            </a:r>
            <a:r>
              <a:rPr lang="en-US" altLang="zh-CN" sz="1000" dirty="0"/>
              <a:t>I/O</a:t>
            </a:r>
            <a:r>
              <a:rPr lang="zh-CN" altLang="en-US" sz="1000" dirty="0"/>
              <a:t>中断所采用的技术相同，但中断的目的不同，前面是为了数据的输入或输出，而这里是为了报告一组数据传送结束。因此它们是</a:t>
            </a:r>
            <a:r>
              <a:rPr lang="en-US" altLang="zh-CN" sz="1000" dirty="0"/>
              <a:t>I/O</a:t>
            </a:r>
            <a:r>
              <a:rPr lang="zh-CN" altLang="en-US" sz="1000" dirty="0"/>
              <a:t>系统中不同的中断事件。 </a:t>
            </a:r>
            <a:endParaRPr lang="zh-CN" altLang="en-US" sz="10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8194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195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r>
              <a:rPr lang="en-US" altLang="zh-CN" dirty="0"/>
              <a:t>(1)</a:t>
            </a:r>
            <a:r>
              <a:rPr lang="zh-CN" altLang="en-US" dirty="0"/>
              <a:t>先向</a:t>
            </a:r>
            <a:r>
              <a:rPr lang="en-US" altLang="zh-CN" dirty="0"/>
              <a:t>I/O</a:t>
            </a:r>
            <a:r>
              <a:rPr lang="zh-CN" altLang="en-US" dirty="0"/>
              <a:t>设备发出命令字，请求进行数据传送；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(2)</a:t>
            </a:r>
            <a:r>
              <a:rPr lang="zh-CN" altLang="en-US" dirty="0"/>
              <a:t>从</a:t>
            </a:r>
            <a:r>
              <a:rPr lang="en-US" altLang="zh-CN" dirty="0"/>
              <a:t>I/O</a:t>
            </a:r>
            <a:r>
              <a:rPr lang="zh-CN" altLang="en-US" dirty="0"/>
              <a:t>接口读入状态字；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(3)</a:t>
            </a:r>
            <a:r>
              <a:rPr lang="zh-CN" altLang="en-US" dirty="0"/>
              <a:t>检查状态字中的标志，看看数据交换是否可以进行；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(4)</a:t>
            </a:r>
            <a:r>
              <a:rPr lang="zh-CN" altLang="en-US" dirty="0"/>
              <a:t>假如这个设备没有准备就绪，则第</a:t>
            </a:r>
            <a:r>
              <a:rPr lang="en-US" altLang="zh-CN" dirty="0"/>
              <a:t>(2)</a:t>
            </a:r>
            <a:r>
              <a:rPr lang="zh-CN" altLang="en-US" dirty="0"/>
              <a:t>、第</a:t>
            </a:r>
            <a:r>
              <a:rPr lang="en-US" altLang="zh-CN" dirty="0"/>
              <a:t>(3)</a:t>
            </a:r>
            <a:r>
              <a:rPr lang="zh-CN" altLang="en-US" dirty="0"/>
              <a:t>步重复进行，一直到这个设备准备好交换数据，发出准备就绪信号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en-US" altLang="zh-CN" dirty="0"/>
              <a:t>Ready</a:t>
            </a:r>
            <a:r>
              <a:rPr lang="en-US" altLang="zh-CN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为止；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(5)CPU</a:t>
            </a:r>
            <a:r>
              <a:rPr lang="zh-CN" altLang="en-US" dirty="0"/>
              <a:t>从</a:t>
            </a:r>
            <a:r>
              <a:rPr lang="en-US" altLang="zh-CN" dirty="0"/>
              <a:t>I/O</a:t>
            </a:r>
            <a:r>
              <a:rPr lang="zh-CN" altLang="en-US" dirty="0"/>
              <a:t>接口的数据缓冲寄存器输入数据，或者将数据从</a:t>
            </a:r>
            <a:r>
              <a:rPr lang="en-US" altLang="zh-CN" dirty="0"/>
              <a:t>CPU</a:t>
            </a:r>
            <a:r>
              <a:rPr lang="zh-CN" altLang="en-US" dirty="0"/>
              <a:t>输出至接口的数据缓冲寄存器。与此同时，</a:t>
            </a:r>
            <a:r>
              <a:rPr lang="en-US" altLang="zh-CN" dirty="0"/>
              <a:t>CPU</a:t>
            </a:r>
            <a:r>
              <a:rPr lang="zh-CN" altLang="en-US" dirty="0"/>
              <a:t>将接口中的状态标志复位。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8194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195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r>
              <a:rPr lang="en-US" altLang="zh-CN" dirty="0"/>
              <a:t>(1)</a:t>
            </a:r>
            <a:r>
              <a:rPr lang="zh-CN" altLang="en-US" dirty="0"/>
              <a:t>先向</a:t>
            </a:r>
            <a:r>
              <a:rPr lang="en-US" altLang="zh-CN" dirty="0"/>
              <a:t>I/O</a:t>
            </a:r>
            <a:r>
              <a:rPr lang="zh-CN" altLang="en-US" dirty="0"/>
              <a:t>设备发出命令字，请求进行数据传送；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(2)</a:t>
            </a:r>
            <a:r>
              <a:rPr lang="zh-CN" altLang="en-US" dirty="0"/>
              <a:t>从</a:t>
            </a:r>
            <a:r>
              <a:rPr lang="en-US" altLang="zh-CN" dirty="0"/>
              <a:t>I/O</a:t>
            </a:r>
            <a:r>
              <a:rPr lang="zh-CN" altLang="en-US" dirty="0"/>
              <a:t>接口读入状态字；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(3)</a:t>
            </a:r>
            <a:r>
              <a:rPr lang="zh-CN" altLang="en-US" dirty="0"/>
              <a:t>检查状态字中的标志，看看数据交换是否可以进行；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(4)</a:t>
            </a:r>
            <a:r>
              <a:rPr lang="zh-CN" altLang="en-US" dirty="0"/>
              <a:t>假如这个设备没有准备就绪，则第</a:t>
            </a:r>
            <a:r>
              <a:rPr lang="en-US" altLang="zh-CN" dirty="0"/>
              <a:t>(2)</a:t>
            </a:r>
            <a:r>
              <a:rPr lang="zh-CN" altLang="en-US" dirty="0"/>
              <a:t>、第</a:t>
            </a:r>
            <a:r>
              <a:rPr lang="en-US" altLang="zh-CN" dirty="0"/>
              <a:t>(3)</a:t>
            </a:r>
            <a:r>
              <a:rPr lang="zh-CN" altLang="en-US" dirty="0"/>
              <a:t>步重复进行，一直到这个设备准备好交换数据，发出准备就绪信号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en-US" altLang="zh-CN" dirty="0"/>
              <a:t>Ready</a:t>
            </a:r>
            <a:r>
              <a:rPr lang="en-US" altLang="zh-CN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为止；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(5)CPU</a:t>
            </a:r>
            <a:r>
              <a:rPr lang="zh-CN" altLang="en-US" dirty="0"/>
              <a:t>从</a:t>
            </a:r>
            <a:r>
              <a:rPr lang="en-US" altLang="zh-CN" dirty="0"/>
              <a:t>I/O</a:t>
            </a:r>
            <a:r>
              <a:rPr lang="zh-CN" altLang="en-US" dirty="0"/>
              <a:t>接口的数据缓冲寄存器输入数据，或者将数据从</a:t>
            </a:r>
            <a:r>
              <a:rPr lang="en-US" altLang="zh-CN" dirty="0"/>
              <a:t>CPU</a:t>
            </a:r>
            <a:r>
              <a:rPr lang="zh-CN" altLang="en-US" dirty="0"/>
              <a:t>输出至接口的数据缓冲寄存器。与此同时，</a:t>
            </a:r>
            <a:r>
              <a:rPr lang="en-US" altLang="zh-CN" dirty="0"/>
              <a:t>CPU</a:t>
            </a:r>
            <a:r>
              <a:rPr lang="zh-CN" altLang="en-US" dirty="0"/>
              <a:t>将接口中的状态标志复位。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8194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195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r>
              <a:rPr lang="en-US" altLang="zh-CN" dirty="0"/>
              <a:t>(1)</a:t>
            </a:r>
            <a:r>
              <a:rPr lang="zh-CN" altLang="en-US" dirty="0"/>
              <a:t>先向</a:t>
            </a:r>
            <a:r>
              <a:rPr lang="en-US" altLang="zh-CN" dirty="0"/>
              <a:t>I/O</a:t>
            </a:r>
            <a:r>
              <a:rPr lang="zh-CN" altLang="en-US" dirty="0"/>
              <a:t>设备发出命令字，请求进行数据传送；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(2)</a:t>
            </a:r>
            <a:r>
              <a:rPr lang="zh-CN" altLang="en-US" dirty="0"/>
              <a:t>从</a:t>
            </a:r>
            <a:r>
              <a:rPr lang="en-US" altLang="zh-CN" dirty="0"/>
              <a:t>I/O</a:t>
            </a:r>
            <a:r>
              <a:rPr lang="zh-CN" altLang="en-US" dirty="0"/>
              <a:t>接口读入状态字；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(3)</a:t>
            </a:r>
            <a:r>
              <a:rPr lang="zh-CN" altLang="en-US" dirty="0"/>
              <a:t>检查状态字中的标志，看看数据交换是否可以进行；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(4)</a:t>
            </a:r>
            <a:r>
              <a:rPr lang="zh-CN" altLang="en-US" dirty="0"/>
              <a:t>假如这个设备没有准备就绪，则第</a:t>
            </a:r>
            <a:r>
              <a:rPr lang="en-US" altLang="zh-CN" dirty="0"/>
              <a:t>(2)</a:t>
            </a:r>
            <a:r>
              <a:rPr lang="zh-CN" altLang="en-US" dirty="0"/>
              <a:t>、第</a:t>
            </a:r>
            <a:r>
              <a:rPr lang="en-US" altLang="zh-CN" dirty="0"/>
              <a:t>(3)</a:t>
            </a:r>
            <a:r>
              <a:rPr lang="zh-CN" altLang="en-US" dirty="0"/>
              <a:t>步重复进行，一直到这个设备准备好交换数据，发出准备就绪信号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en-US" altLang="zh-CN" dirty="0"/>
              <a:t>Ready</a:t>
            </a:r>
            <a:r>
              <a:rPr lang="en-US" altLang="zh-CN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为止；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(5)CPU</a:t>
            </a:r>
            <a:r>
              <a:rPr lang="zh-CN" altLang="en-US" dirty="0"/>
              <a:t>从</a:t>
            </a:r>
            <a:r>
              <a:rPr lang="en-US" altLang="zh-CN" dirty="0"/>
              <a:t>I/O</a:t>
            </a:r>
            <a:r>
              <a:rPr lang="zh-CN" altLang="en-US" dirty="0"/>
              <a:t>接口的数据缓冲寄存器输入数据，或者将数据从</a:t>
            </a:r>
            <a:r>
              <a:rPr lang="en-US" altLang="zh-CN" dirty="0"/>
              <a:t>CPU</a:t>
            </a:r>
            <a:r>
              <a:rPr lang="zh-CN" altLang="en-US" dirty="0"/>
              <a:t>输出至接口的数据缓冲寄存器。与此同时，</a:t>
            </a:r>
            <a:r>
              <a:rPr lang="en-US" altLang="zh-CN" dirty="0"/>
              <a:t>CPU</a:t>
            </a:r>
            <a:r>
              <a:rPr lang="zh-CN" altLang="en-US" dirty="0"/>
              <a:t>将接口中的状态标志复位。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8194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195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r>
              <a:rPr lang="en-US" altLang="zh-CN" dirty="0"/>
              <a:t>(1)</a:t>
            </a:r>
            <a:r>
              <a:rPr lang="zh-CN" altLang="en-US" dirty="0"/>
              <a:t>先向</a:t>
            </a:r>
            <a:r>
              <a:rPr lang="en-US" altLang="zh-CN" dirty="0"/>
              <a:t>I/O</a:t>
            </a:r>
            <a:r>
              <a:rPr lang="zh-CN" altLang="en-US" dirty="0"/>
              <a:t>设备发出命令字，请求进行数据传送；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(2)</a:t>
            </a:r>
            <a:r>
              <a:rPr lang="zh-CN" altLang="en-US" dirty="0"/>
              <a:t>从</a:t>
            </a:r>
            <a:r>
              <a:rPr lang="en-US" altLang="zh-CN" dirty="0"/>
              <a:t>I/O</a:t>
            </a:r>
            <a:r>
              <a:rPr lang="zh-CN" altLang="en-US" dirty="0"/>
              <a:t>接口读入状态字；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(3)</a:t>
            </a:r>
            <a:r>
              <a:rPr lang="zh-CN" altLang="en-US" dirty="0"/>
              <a:t>检查状态字中的标志，看看数据交换是否可以进行；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(4)</a:t>
            </a:r>
            <a:r>
              <a:rPr lang="zh-CN" altLang="en-US" dirty="0"/>
              <a:t>假如这个设备没有准备就绪，则第</a:t>
            </a:r>
            <a:r>
              <a:rPr lang="en-US" altLang="zh-CN" dirty="0"/>
              <a:t>(2)</a:t>
            </a:r>
            <a:r>
              <a:rPr lang="zh-CN" altLang="en-US" dirty="0"/>
              <a:t>、第</a:t>
            </a:r>
            <a:r>
              <a:rPr lang="en-US" altLang="zh-CN" dirty="0"/>
              <a:t>(3)</a:t>
            </a:r>
            <a:r>
              <a:rPr lang="zh-CN" altLang="en-US" dirty="0"/>
              <a:t>步重复进行，一直到这个设备准备好交换数据，发出准备就绪信号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en-US" altLang="zh-CN" dirty="0"/>
              <a:t>Ready</a:t>
            </a:r>
            <a:r>
              <a:rPr lang="en-US" altLang="zh-CN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为止；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(5)CPU</a:t>
            </a:r>
            <a:r>
              <a:rPr lang="zh-CN" altLang="en-US" dirty="0"/>
              <a:t>从</a:t>
            </a:r>
            <a:r>
              <a:rPr lang="en-US" altLang="zh-CN" dirty="0"/>
              <a:t>I/O</a:t>
            </a:r>
            <a:r>
              <a:rPr lang="zh-CN" altLang="en-US" dirty="0"/>
              <a:t>接口的数据缓冲寄存器输入数据，或者将数据从</a:t>
            </a:r>
            <a:r>
              <a:rPr lang="en-US" altLang="zh-CN" dirty="0"/>
              <a:t>CPU</a:t>
            </a:r>
            <a:r>
              <a:rPr lang="zh-CN" altLang="en-US" dirty="0"/>
              <a:t>输出至接口的数据缓冲寄存器。与此同时，</a:t>
            </a:r>
            <a:r>
              <a:rPr lang="en-US" altLang="zh-CN" dirty="0"/>
              <a:t>CPU</a:t>
            </a:r>
            <a:r>
              <a:rPr lang="zh-CN" altLang="en-US" dirty="0"/>
              <a:t>将接口中的状态标志复位。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8194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195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r>
              <a:rPr lang="en-US" altLang="zh-CN" dirty="0"/>
              <a:t>(1)</a:t>
            </a:r>
            <a:r>
              <a:rPr lang="zh-CN" altLang="en-US" dirty="0"/>
              <a:t>先向</a:t>
            </a:r>
            <a:r>
              <a:rPr lang="en-US" altLang="zh-CN" dirty="0"/>
              <a:t>I/O</a:t>
            </a:r>
            <a:r>
              <a:rPr lang="zh-CN" altLang="en-US" dirty="0"/>
              <a:t>设备发出命令字，请求进行数据传送；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(2)</a:t>
            </a:r>
            <a:r>
              <a:rPr lang="zh-CN" altLang="en-US" dirty="0"/>
              <a:t>从</a:t>
            </a:r>
            <a:r>
              <a:rPr lang="en-US" altLang="zh-CN" dirty="0"/>
              <a:t>I/O</a:t>
            </a:r>
            <a:r>
              <a:rPr lang="zh-CN" altLang="en-US" dirty="0"/>
              <a:t>接口读入状态字；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(3)</a:t>
            </a:r>
            <a:r>
              <a:rPr lang="zh-CN" altLang="en-US" dirty="0"/>
              <a:t>检查状态字中的标志，看看数据交换是否可以进行；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(4)</a:t>
            </a:r>
            <a:r>
              <a:rPr lang="zh-CN" altLang="en-US" dirty="0"/>
              <a:t>假如这个设备没有准备就绪，则第</a:t>
            </a:r>
            <a:r>
              <a:rPr lang="en-US" altLang="zh-CN" dirty="0"/>
              <a:t>(2)</a:t>
            </a:r>
            <a:r>
              <a:rPr lang="zh-CN" altLang="en-US" dirty="0"/>
              <a:t>、第</a:t>
            </a:r>
            <a:r>
              <a:rPr lang="en-US" altLang="zh-CN" dirty="0"/>
              <a:t>(3)</a:t>
            </a:r>
            <a:r>
              <a:rPr lang="zh-CN" altLang="en-US" dirty="0"/>
              <a:t>步重复进行，一直到这个设备准备好交换数据，发出准备就绪信号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en-US" altLang="zh-CN" dirty="0"/>
              <a:t>Ready</a:t>
            </a:r>
            <a:r>
              <a:rPr lang="en-US" altLang="zh-CN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为止；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(5)CPU</a:t>
            </a:r>
            <a:r>
              <a:rPr lang="zh-CN" altLang="en-US" dirty="0"/>
              <a:t>从</a:t>
            </a:r>
            <a:r>
              <a:rPr lang="en-US" altLang="zh-CN" dirty="0"/>
              <a:t>I/O</a:t>
            </a:r>
            <a:r>
              <a:rPr lang="zh-CN" altLang="en-US" dirty="0"/>
              <a:t>接口的数据缓冲寄存器输入数据，或者将数据从</a:t>
            </a:r>
            <a:r>
              <a:rPr lang="en-US" altLang="zh-CN" dirty="0"/>
              <a:t>CPU</a:t>
            </a:r>
            <a:r>
              <a:rPr lang="zh-CN" altLang="en-US" dirty="0"/>
              <a:t>输出至接口的数据缓冲寄存器。与此同时，</a:t>
            </a:r>
            <a:r>
              <a:rPr lang="en-US" altLang="zh-CN" dirty="0"/>
              <a:t>CPU</a:t>
            </a:r>
            <a:r>
              <a:rPr lang="zh-CN" altLang="en-US" dirty="0"/>
              <a:t>将接口中的状态标志复位。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8194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195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/>
            <a:r>
              <a:rPr lang="en-US" altLang="zh-CN" dirty="0"/>
              <a:t>(1)</a:t>
            </a:r>
            <a:r>
              <a:rPr lang="zh-CN" altLang="en-US" dirty="0"/>
              <a:t>先向</a:t>
            </a:r>
            <a:r>
              <a:rPr lang="en-US" altLang="zh-CN" dirty="0"/>
              <a:t>I/O</a:t>
            </a:r>
            <a:r>
              <a:rPr lang="zh-CN" altLang="en-US" dirty="0"/>
              <a:t>设备发出命令字，请求进行数据传送；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(2)</a:t>
            </a:r>
            <a:r>
              <a:rPr lang="zh-CN" altLang="en-US" dirty="0"/>
              <a:t>从</a:t>
            </a:r>
            <a:r>
              <a:rPr lang="en-US" altLang="zh-CN" dirty="0"/>
              <a:t>I/O</a:t>
            </a:r>
            <a:r>
              <a:rPr lang="zh-CN" altLang="en-US" dirty="0"/>
              <a:t>接口读入状态字；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(3)</a:t>
            </a:r>
            <a:r>
              <a:rPr lang="zh-CN" altLang="en-US" dirty="0"/>
              <a:t>检查状态字中的标志，看看数据交换是否可以进行；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(4)</a:t>
            </a:r>
            <a:r>
              <a:rPr lang="zh-CN" altLang="en-US" dirty="0"/>
              <a:t>假如这个设备没有准备就绪，则第</a:t>
            </a:r>
            <a:r>
              <a:rPr lang="en-US" altLang="zh-CN" dirty="0"/>
              <a:t>(2)</a:t>
            </a:r>
            <a:r>
              <a:rPr lang="zh-CN" altLang="en-US" dirty="0"/>
              <a:t>、第</a:t>
            </a:r>
            <a:r>
              <a:rPr lang="en-US" altLang="zh-CN" dirty="0"/>
              <a:t>(3)</a:t>
            </a:r>
            <a:r>
              <a:rPr lang="zh-CN" altLang="en-US" dirty="0"/>
              <a:t>步重复进行，一直到这个设备准备好交换数据，发出准备就绪信号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en-US" altLang="zh-CN" dirty="0"/>
              <a:t>Ready</a:t>
            </a:r>
            <a:r>
              <a:rPr lang="en-US" altLang="zh-CN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为止；</a:t>
            </a:r>
            <a:endParaRPr lang="zh-CN" altLang="en-US" dirty="0"/>
          </a:p>
          <a:p>
            <a:pPr lvl="0" eaLnBrk="1" hangingPunct="1"/>
            <a:r>
              <a:rPr lang="en-US" altLang="zh-CN" dirty="0"/>
              <a:t>(5)CPU</a:t>
            </a:r>
            <a:r>
              <a:rPr lang="zh-CN" altLang="en-US" dirty="0"/>
              <a:t>从</a:t>
            </a:r>
            <a:r>
              <a:rPr lang="en-US" altLang="zh-CN" dirty="0"/>
              <a:t>I/O</a:t>
            </a:r>
            <a:r>
              <a:rPr lang="zh-CN" altLang="en-US" dirty="0"/>
              <a:t>接口的数据缓冲寄存器输入数据，或者将数据从</a:t>
            </a:r>
            <a:r>
              <a:rPr lang="en-US" altLang="zh-CN" dirty="0"/>
              <a:t>CPU</a:t>
            </a:r>
            <a:r>
              <a:rPr lang="zh-CN" altLang="en-US" dirty="0"/>
              <a:t>输出至接口的数据缓冲寄存器。与此同时，</a:t>
            </a:r>
            <a:r>
              <a:rPr lang="en-US" altLang="zh-CN" dirty="0"/>
              <a:t>CPU</a:t>
            </a:r>
            <a:r>
              <a:rPr lang="zh-CN" altLang="en-US" dirty="0"/>
              <a:t>将接口中的状态标志复位。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1024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2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3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3200"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74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388" y="836613"/>
            <a:ext cx="4269756" cy="576103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3419" y="836613"/>
            <a:ext cx="4269756" cy="5761037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4728" y="188913"/>
            <a:ext cx="2178447" cy="6408737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188913"/>
            <a:ext cx="6409053" cy="6408737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457200" y="122555"/>
            <a:ext cx="7543800" cy="89027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457200" y="1223328"/>
            <a:ext cx="8229600" cy="44116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0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  <p:grpSp>
        <p:nvGrpSpPr>
          <p:cNvPr id="1032" name="Group 8"/>
          <p:cNvGrpSpPr/>
          <p:nvPr/>
        </p:nvGrpSpPr>
        <p:grpSpPr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8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8" cy="7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8" cy="7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8" cy="7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8" cy="7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8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8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8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8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8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8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8" cy="7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8" cy="7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8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黑体" panose="02010609060101010101" charset="-122"/>
          <a:ea typeface="黑体" panose="02010609060101010101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 b="1">
          <a:solidFill>
            <a:srgbClr val="FF00FF"/>
          </a:solidFill>
          <a:latin typeface="黑体" panose="02010609060101010101" charset="-122"/>
          <a:ea typeface="黑体" panose="02010609060101010101" charset="-122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3pPr>
      <a:lvl4pPr marL="1281430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4pPr>
      <a:lvl5pPr marL="1598930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5pPr>
      <a:lvl6pPr marL="20561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3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5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7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5619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179388" y="836613"/>
            <a:ext cx="8713787" cy="57610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000" b="1" i="0" u="none" kern="1200" baseline="0">
          <a:solidFill>
            <a:srgbClr val="FF00FF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hyperlink" Target="8.1.sw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wmf"/><Relationship Id="rId2" Type="http://schemas.openxmlformats.org/officeDocument/2006/relationships/oleObject" Target="../embeddings/oleObject6.bin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hyperlink" Target="8.2.swf" TargetMode="Externa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hyperlink" Target="8.2.swf" TargetMode="Externa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hyperlink" Target="8.2.swf" TargetMode="Externa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hyperlink" Target="8.2.swf" TargetMode="Externa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hyperlink" Target="8.3.sw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hyperlink" Target="8.4.sw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hyperlink" Target="8.5.sw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hyperlink" Target="8.5.swf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7.bin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8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hyperlink" Target="8.6.swf" TargetMode="Externa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hyperlink" Target="8.6.swf" TargetMode="Externa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hyperlink" Target="8.6.swf" TargetMode="Externa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hyperlink" Target="8.6.sw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hyperlink" Target="8.6.sw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hyperlink" Target="8.6.sw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hyperlink" Target="8.6.swf" TargetMode="Externa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hyperlink" Target="8.6.sw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hyperlink" Target="8.6.sw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hyperlink" Target="8.6.sw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hyperlink" Target="8.8.swf" TargetMode="Externa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NULL" TargetMode="External"/><Relationship Id="rId2" Type="http://schemas.openxmlformats.org/officeDocument/2006/relationships/image" Target="../media/image13.png"/><Relationship Id="rId1" Type="http://schemas.openxmlformats.org/officeDocument/2006/relationships/hyperlink" Target="8.7.sw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hyperlink" Target="8.9.sw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hyperlink" Target="8.10.sw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7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hyperlink" Target="8.5.swf" TargetMode="Externa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3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wmf"/><Relationship Id="rId2" Type="http://schemas.openxmlformats.org/officeDocument/2006/relationships/oleObject" Target="../embeddings/oleObject9.bin"/><Relationship Id="rId1" Type="http://schemas.openxmlformats.org/officeDocument/2006/relationships/tags" Target="../tags/tag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0.bin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11.bin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hyperlink" Target="8.14.swf" TargetMode="Externa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hyperlink" Target="8.14.swf" TargetMode="Externa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4.bin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hyperlink" Target="8.14.swf" TargetMode="External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hyperlink" Target="8.14.swf" TargetMode="External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12.bin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hyperlink" Target="8.16.swf" TargetMode="External"/><Relationship Id="rId2" Type="http://schemas.openxmlformats.org/officeDocument/2006/relationships/image" Target="../media/image33.png"/><Relationship Id="rId1" Type="http://schemas.openxmlformats.org/officeDocument/2006/relationships/hyperlink" Target="8.17.swf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hyperlink" Target="8.18.swf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file:///I:\Chap08\8.4.htm" TargetMode="External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wmf"/><Relationship Id="rId1" Type="http://schemas.openxmlformats.org/officeDocument/2006/relationships/oleObject" Target="../embeddings/oleObject13.bin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wmf"/><Relationship Id="rId1" Type="http://schemas.openxmlformats.org/officeDocument/2006/relationships/oleObject" Target="../embeddings/oleObject14.bin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wmf"/><Relationship Id="rId1" Type="http://schemas.openxmlformats.org/officeDocument/2006/relationships/oleObject" Target="../embeddings/oleObject15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307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zh-CN" altLang="en-US" dirty="0"/>
              <a:t>第八章   输入输出系统</a:t>
            </a:r>
            <a:endParaRPr lang="zh-CN" altLang="en-US" dirty="0"/>
          </a:p>
        </p:txBody>
      </p:sp>
      <p:sp>
        <p:nvSpPr>
          <p:cNvPr id="3076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</a:rPr>
              <a:t>8.1 CPU</a:t>
            </a:r>
            <a:r>
              <a:rPr lang="zh-CN" altLang="en-US" dirty="0">
                <a:solidFill>
                  <a:schemeClr val="tx1"/>
                </a:solidFill>
              </a:rPr>
              <a:t>与外设之间的信息交换方式</a:t>
            </a:r>
            <a:endParaRPr lang="zh-CN" altLang="en-US" dirty="0">
              <a:solidFill>
                <a:schemeClr val="tx1"/>
              </a:solidFill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</a:rPr>
              <a:t>8.2 </a:t>
            </a:r>
            <a:r>
              <a:rPr lang="zh-CN" altLang="en-US" dirty="0">
                <a:solidFill>
                  <a:schemeClr val="tx1"/>
                </a:solidFill>
              </a:rPr>
              <a:t>程序查询方式</a:t>
            </a:r>
            <a:endParaRPr lang="zh-CN" altLang="en-US" dirty="0">
              <a:solidFill>
                <a:schemeClr val="tx1"/>
              </a:solidFill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</a:rPr>
              <a:t>8.3 </a:t>
            </a:r>
            <a:r>
              <a:rPr lang="zh-CN" altLang="en-US" dirty="0">
                <a:solidFill>
                  <a:srgbClr val="FF0000"/>
                </a:solidFill>
              </a:rPr>
              <a:t>程序中断方式</a:t>
            </a:r>
            <a:r>
              <a:rPr lang="zh-CN" altLang="en-US" dirty="0"/>
              <a:t>（重点）</a:t>
            </a:r>
            <a:endParaRPr lang="zh-CN" altLang="en-US" dirty="0"/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</a:rPr>
              <a:t>8.4 </a:t>
            </a:r>
            <a:r>
              <a:rPr lang="en-US" altLang="zh-CN" dirty="0">
                <a:solidFill>
                  <a:srgbClr val="FF0000"/>
                </a:solidFill>
              </a:rPr>
              <a:t>DMA</a:t>
            </a:r>
            <a:r>
              <a:rPr lang="zh-CN" altLang="en-US" dirty="0">
                <a:solidFill>
                  <a:srgbClr val="FF0000"/>
                </a:solidFill>
              </a:rPr>
              <a:t>方式</a:t>
            </a:r>
            <a:r>
              <a:rPr lang="zh-CN" altLang="en-US" dirty="0"/>
              <a:t>（重点）</a:t>
            </a:r>
            <a:endParaRPr lang="zh-CN" altLang="en-US" dirty="0"/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8.5 </a:t>
            </a:r>
            <a:r>
              <a:rPr lang="zh-CN" altLang="en-US" dirty="0">
                <a:solidFill>
                  <a:schemeClr val="tx1"/>
                </a:solidFill>
              </a:rPr>
              <a:t>通道方式</a:t>
            </a:r>
            <a:endParaRPr lang="zh-CN" altLang="en-US" dirty="0">
              <a:solidFill>
                <a:schemeClr val="tx1"/>
              </a:solidFill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</a:rPr>
              <a:t>8.6 </a:t>
            </a:r>
            <a:r>
              <a:rPr lang="zh-CN" altLang="en-US" dirty="0">
                <a:solidFill>
                  <a:schemeClr val="tx1"/>
                </a:solidFill>
              </a:rPr>
              <a:t>通用</a:t>
            </a:r>
            <a:r>
              <a:rPr lang="en-US" altLang="zh-CN" dirty="0">
                <a:solidFill>
                  <a:schemeClr val="tx1"/>
                </a:solidFill>
              </a:rPr>
              <a:t>I/O</a:t>
            </a:r>
            <a:r>
              <a:rPr lang="zh-CN" altLang="en-US" dirty="0">
                <a:solidFill>
                  <a:schemeClr val="tx1"/>
                </a:solidFill>
              </a:rPr>
              <a:t>标准接口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（自学）</a:t>
            </a:r>
            <a:endParaRPr lang="zh-CN" altLang="en-US" dirty="0">
              <a:solidFill>
                <a:schemeClr val="tx1"/>
              </a:solidFill>
            </a:endParaRPr>
          </a:p>
          <a:p>
            <a:pPr eaLnBrk="1" hangingPunct="1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5" name="Picture 4" descr="8a1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685" y="3860800"/>
            <a:ext cx="5215255" cy="29171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5123" name="Rectangle 2"/>
          <p:cNvSpPr>
            <a:spLocks noGrp="1"/>
          </p:cNvSpPr>
          <p:nvPr>
            <p:ph type="title"/>
          </p:nvPr>
        </p:nvSpPr>
        <p:spPr>
          <a:xfrm>
            <a:off x="0" y="122555"/>
            <a:ext cx="9144000" cy="63119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sz="4000" dirty="0">
                <a:sym typeface="+mn-ea"/>
              </a:rPr>
              <a:t>8.1.4 CPU</a:t>
            </a:r>
            <a:r>
              <a:rPr lang="zh-CN" altLang="en-US" sz="4000" dirty="0">
                <a:sym typeface="+mn-ea"/>
              </a:rPr>
              <a:t>与</a:t>
            </a:r>
            <a:r>
              <a:rPr lang="en-US" altLang="zh-CN" sz="4000" dirty="0">
                <a:sym typeface="+mn-ea"/>
              </a:rPr>
              <a:t>I/O</a:t>
            </a:r>
            <a:r>
              <a:rPr lang="zh-CN" altLang="en-US" sz="4000" dirty="0">
                <a:sym typeface="+mn-ea"/>
              </a:rPr>
              <a:t>接口之间的数据传送</a:t>
            </a:r>
            <a:endParaRPr lang="zh-CN" altLang="en-US" sz="4000" dirty="0">
              <a:sym typeface="+mn-ea"/>
            </a:endParaRPr>
          </a:p>
        </p:txBody>
      </p:sp>
      <p:sp>
        <p:nvSpPr>
          <p:cNvPr id="5124" name="Rectangle 3"/>
          <p:cNvSpPr>
            <a:spLocks noGrp="1"/>
          </p:cNvSpPr>
          <p:nvPr>
            <p:ph idx="1"/>
          </p:nvPr>
        </p:nvSpPr>
        <p:spPr>
          <a:xfrm>
            <a:off x="127000" y="753745"/>
            <a:ext cx="9035415" cy="4876800"/>
          </a:xfrm>
        </p:spPr>
        <p:txBody>
          <a:bodyPr vert="horz" wrap="square" lIns="91440" tIns="45720" rIns="91440" bIns="45720" anchor="t"/>
          <a:p>
            <a:pPr eaLnBrk="1" hangingPunct="1">
              <a:buNone/>
            </a:pPr>
            <a:r>
              <a:rPr lang="zh-CN" altLang="en-US" sz="2400" dirty="0"/>
              <a:t>生活例子：幼儿园阿姨发糖（</a:t>
            </a:r>
            <a:r>
              <a:rPr lang="en-US" altLang="zh-CN" sz="2400" dirty="0"/>
              <a:t>1</a:t>
            </a:r>
            <a:r>
              <a:rPr lang="zh-CN" altLang="en-US" sz="2400" dirty="0"/>
              <a:t>个阿姨，</a:t>
            </a:r>
            <a:r>
              <a:rPr lang="en-US" altLang="zh-CN" sz="2400" dirty="0"/>
              <a:t>10</a:t>
            </a:r>
            <a:r>
              <a:rPr lang="zh-CN" altLang="en-US" sz="2400" dirty="0"/>
              <a:t>个孩子，</a:t>
            </a:r>
            <a:r>
              <a:rPr lang="en-US" altLang="zh-CN" sz="2400" dirty="0"/>
              <a:t>2</a:t>
            </a:r>
            <a:r>
              <a:rPr lang="zh-CN" altLang="en-US" sz="2400" dirty="0"/>
              <a:t>块糖）</a:t>
            </a:r>
            <a:endParaRPr lang="zh-CN" altLang="en-US" sz="2400" dirty="0"/>
          </a:p>
          <a:p>
            <a:pPr eaLnBrk="1" hangingPunct="1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CPU</a:t>
            </a:r>
            <a:r>
              <a:rPr lang="zh-CN" altLang="en-US" sz="2400" dirty="0">
                <a:solidFill>
                  <a:srgbClr val="FF0000"/>
                </a:solidFill>
              </a:rPr>
              <a:t>管理外设的方式：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sz="2400" dirty="0"/>
              <a:t>无条件传送方式（简单</a:t>
            </a:r>
            <a:r>
              <a:rPr lang="en-US" altLang="zh-CN" sz="2400" dirty="0"/>
              <a:t>I/O</a:t>
            </a:r>
            <a:r>
              <a:rPr lang="zh-CN" altLang="en-US" sz="2400" dirty="0"/>
              <a:t>方式</a:t>
            </a:r>
            <a:r>
              <a:rPr lang="zh-CN" altLang="en-US" sz="2400" dirty="0"/>
              <a:t>）</a:t>
            </a:r>
            <a:endParaRPr lang="zh-CN" altLang="en-US" sz="2400" dirty="0"/>
          </a:p>
          <a:p>
            <a:pPr lvl="1" eaLnBrk="1" hangingPunct="1"/>
            <a:r>
              <a:rPr lang="zh-CN" altLang="en-US" sz="2400" dirty="0"/>
              <a:t>程序查询（轮询）方式</a:t>
            </a:r>
            <a:r>
              <a:rPr lang="en-US" altLang="zh-CN" sz="2400" dirty="0"/>
              <a:t> </a:t>
            </a:r>
            <a:r>
              <a:rPr lang="zh-CN" altLang="en-US" sz="2400" dirty="0">
                <a:solidFill>
                  <a:srgbClr val="0000FF"/>
                </a:solidFill>
              </a:rPr>
              <a:t>【发</a:t>
            </a:r>
            <a:r>
              <a:rPr lang="en-US" altLang="zh-CN" sz="2400" dirty="0">
                <a:solidFill>
                  <a:srgbClr val="0000FF"/>
                </a:solidFill>
              </a:rPr>
              <a:t>1</a:t>
            </a:r>
            <a:r>
              <a:rPr lang="zh-CN" altLang="en-US" sz="2400" dirty="0">
                <a:solidFill>
                  <a:srgbClr val="0000FF"/>
                </a:solidFill>
              </a:rPr>
              <a:t>块糖，盯着孩子吃完】</a:t>
            </a:r>
            <a:endParaRPr lang="zh-CN" altLang="en-US" sz="2400" dirty="0"/>
          </a:p>
          <a:p>
            <a:pPr lvl="1" eaLnBrk="1" hangingPunct="1"/>
            <a:r>
              <a:rPr lang="zh-CN" altLang="en-US" sz="2400" dirty="0"/>
              <a:t>程序</a:t>
            </a:r>
            <a:r>
              <a:rPr lang="zh-CN" altLang="en-US" sz="2400" dirty="0">
                <a:solidFill>
                  <a:srgbClr val="FF0000"/>
                </a:solidFill>
              </a:rPr>
              <a:t>中断</a:t>
            </a:r>
            <a:r>
              <a:rPr lang="zh-CN" altLang="en-US" sz="2400" dirty="0"/>
              <a:t>方式</a:t>
            </a:r>
            <a:r>
              <a:rPr lang="en-US" altLang="zh-CN" sz="2400" dirty="0"/>
              <a:t>  </a:t>
            </a:r>
            <a:r>
              <a:rPr lang="zh-CN" altLang="en-US" sz="2400" dirty="0">
                <a:solidFill>
                  <a:srgbClr val="0000FF"/>
                </a:solidFill>
              </a:rPr>
              <a:t>【</a:t>
            </a:r>
            <a:r>
              <a:rPr lang="en-US" altLang="zh-CN" sz="2400" dirty="0">
                <a:solidFill>
                  <a:srgbClr val="0000FF"/>
                </a:solidFill>
              </a:rPr>
              <a:t>1</a:t>
            </a:r>
            <a:r>
              <a:rPr lang="zh-CN" altLang="en-US" sz="2400" dirty="0">
                <a:solidFill>
                  <a:srgbClr val="0000FF"/>
                </a:solidFill>
              </a:rPr>
              <a:t>次发</a:t>
            </a:r>
            <a:r>
              <a:rPr lang="en-US" altLang="zh-CN" sz="2400" dirty="0">
                <a:solidFill>
                  <a:srgbClr val="0000FF"/>
                </a:solidFill>
              </a:rPr>
              <a:t>1</a:t>
            </a:r>
            <a:r>
              <a:rPr lang="zh-CN" altLang="en-US" sz="2400" dirty="0">
                <a:solidFill>
                  <a:srgbClr val="0000FF"/>
                </a:solidFill>
              </a:rPr>
              <a:t>块糖，孩子吃完报告】</a:t>
            </a:r>
            <a:endParaRPr lang="zh-CN" altLang="en-US" sz="2400" dirty="0">
              <a:solidFill>
                <a:srgbClr val="0000FF"/>
              </a:solidFill>
            </a:endParaRPr>
          </a:p>
          <a:p>
            <a:pPr lvl="1" eaLnBrk="1" hangingPunct="1"/>
            <a:r>
              <a:rPr lang="zh-CN" altLang="en-US" sz="2400" dirty="0"/>
              <a:t>直接内存访问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FF0000"/>
                </a:solidFill>
              </a:rPr>
              <a:t>DMA</a:t>
            </a:r>
            <a:r>
              <a:rPr lang="en-US" altLang="zh-CN" sz="2400" dirty="0"/>
              <a:t>)</a:t>
            </a:r>
            <a:r>
              <a:rPr lang="zh-CN" altLang="en-US" sz="2400" dirty="0"/>
              <a:t>方式</a:t>
            </a:r>
            <a:r>
              <a:rPr lang="en-US" altLang="zh-CN" sz="2400" dirty="0"/>
              <a:t> </a:t>
            </a:r>
            <a:r>
              <a:rPr lang="zh-CN" altLang="en-US" sz="2400" dirty="0">
                <a:solidFill>
                  <a:srgbClr val="0000FF"/>
                </a:solidFill>
              </a:rPr>
              <a:t>【</a:t>
            </a:r>
            <a:r>
              <a:rPr lang="en-US" altLang="zh-CN" sz="2400" dirty="0">
                <a:solidFill>
                  <a:srgbClr val="0000FF"/>
                </a:solidFill>
              </a:rPr>
              <a:t>1</a:t>
            </a:r>
            <a:r>
              <a:rPr lang="zh-CN" altLang="en-US" sz="2400" dirty="0">
                <a:solidFill>
                  <a:srgbClr val="0000FF"/>
                </a:solidFill>
              </a:rPr>
              <a:t>次发</a:t>
            </a:r>
            <a:r>
              <a:rPr lang="en-US" altLang="zh-CN" sz="2400" dirty="0">
                <a:solidFill>
                  <a:srgbClr val="0000FF"/>
                </a:solidFill>
              </a:rPr>
              <a:t>2</a:t>
            </a:r>
            <a:r>
              <a:rPr lang="zh-CN" altLang="en-US" sz="2400" dirty="0">
                <a:solidFill>
                  <a:srgbClr val="0000FF"/>
                </a:solidFill>
              </a:rPr>
              <a:t>块糖，吃完报告】</a:t>
            </a:r>
            <a:endParaRPr lang="zh-CN" altLang="en-US" sz="2400" dirty="0"/>
          </a:p>
          <a:p>
            <a:pPr lvl="1" eaLnBrk="1" hangingPunct="1"/>
            <a:r>
              <a:rPr lang="zh-CN" altLang="en-US" sz="2400" dirty="0"/>
              <a:t>通道和输入</a:t>
            </a:r>
            <a:r>
              <a:rPr lang="en-US" altLang="zh-CN" sz="2400" dirty="0"/>
              <a:t>/</a:t>
            </a:r>
            <a:r>
              <a:rPr lang="zh-CN" altLang="en-US" sz="2400" dirty="0"/>
              <a:t>输出处理方式</a:t>
            </a:r>
            <a:r>
              <a:rPr lang="en-US" altLang="zh-CN" sz="2400" dirty="0"/>
              <a:t> </a:t>
            </a:r>
            <a:r>
              <a:rPr lang="zh-CN" altLang="en-US" sz="2400" dirty="0">
                <a:solidFill>
                  <a:srgbClr val="0000FF"/>
                </a:solidFill>
              </a:rPr>
              <a:t>【请一个老师负责发糖】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2"/>
          <p:cNvSpPr>
            <a:spLocks noGrp="1"/>
          </p:cNvSpPr>
          <p:nvPr>
            <p:ph type="title"/>
          </p:nvPr>
        </p:nvSpPr>
        <p:spPr>
          <a:xfrm>
            <a:off x="457200" y="122555"/>
            <a:ext cx="7543800" cy="62230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8.2</a:t>
            </a:r>
            <a:r>
              <a:rPr lang="zh-CN" altLang="en-US" dirty="0"/>
              <a:t>程序查询方式</a:t>
            </a:r>
            <a:endParaRPr lang="zh-CN" altLang="en-US" dirty="0"/>
          </a:p>
        </p:txBody>
      </p:sp>
      <p:sp>
        <p:nvSpPr>
          <p:cNvPr id="7171" name="Rectangle 3"/>
          <p:cNvSpPr>
            <a:spLocks noGrp="1"/>
          </p:cNvSpPr>
          <p:nvPr>
            <p:ph idx="1"/>
          </p:nvPr>
        </p:nvSpPr>
        <p:spPr>
          <a:xfrm>
            <a:off x="107950" y="744855"/>
            <a:ext cx="8667750" cy="5078095"/>
          </a:xfrm>
          <a:solidFill>
            <a:schemeClr val="bg1"/>
          </a:solidFill>
        </p:spPr>
        <p:txBody>
          <a:bodyPr vert="horz" wrap="square" lIns="91440" tIns="45720" rIns="91440" bIns="45720" anchor="t"/>
          <a:p>
            <a:pPr eaLnBrk="1" hangingPunct="1">
              <a:buNone/>
            </a:pPr>
            <a:r>
              <a:rPr lang="zh-CN" altLang="en-US" sz="2400" dirty="0">
                <a:sym typeface="+mn-ea"/>
              </a:rPr>
              <a:t>程序查询</a:t>
            </a:r>
            <a:r>
              <a:rPr lang="en-US" altLang="zh-CN" sz="2400" dirty="0">
                <a:sym typeface="+mn-ea"/>
              </a:rPr>
              <a:t>/</a:t>
            </a:r>
            <a:r>
              <a:rPr lang="zh-CN" altLang="en-US" sz="2400" dirty="0">
                <a:sym typeface="+mn-ea"/>
              </a:rPr>
              <a:t>轮询方式（程序控制</a:t>
            </a:r>
            <a:r>
              <a:rPr lang="en-US" altLang="zh-CN" sz="2400" dirty="0">
                <a:sym typeface="+mn-ea"/>
              </a:rPr>
              <a:t>I/O</a:t>
            </a:r>
            <a:r>
              <a:rPr lang="zh-CN" altLang="en-US" sz="2400" dirty="0">
                <a:sym typeface="+mn-ea"/>
              </a:rPr>
              <a:t>方式）：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当需要进行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I/O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操作时，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CPU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执行程序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来完成输入输出操作。基本无需增加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硬件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eaLnBrk="1" hangingPunct="1">
              <a:buNone/>
            </a:pPr>
            <a:r>
              <a:rPr lang="en-US" altLang="zh-CN" dirty="0"/>
              <a:t>1</a:t>
            </a:r>
            <a:r>
              <a:rPr lang="zh-CN" altLang="en-US" dirty="0"/>
              <a:t>、设备编址</a:t>
            </a:r>
            <a:endParaRPr lang="zh-CN" altLang="en-US" dirty="0"/>
          </a:p>
          <a:p>
            <a:pPr marL="344805" lvl="1" indent="0" eaLnBrk="1" hangingPunct="1">
              <a:buNone/>
            </a:pPr>
            <a:r>
              <a:rPr lang="zh-CN" altLang="en-US" dirty="0">
                <a:solidFill>
                  <a:srgbClr val="FF0000"/>
                </a:solidFill>
                <a:sym typeface="Wingdings" panose="05000000000000000000" charset="0"/>
              </a:rPr>
              <a:t> </a:t>
            </a:r>
            <a:r>
              <a:rPr lang="zh-CN" altLang="en-US" dirty="0">
                <a:solidFill>
                  <a:srgbClr val="FF0000"/>
                </a:solidFill>
              </a:rPr>
              <a:t>统一编址</a:t>
            </a:r>
            <a:r>
              <a:rPr lang="zh-CN" altLang="en-US" dirty="0"/>
              <a:t>  </a:t>
            </a:r>
            <a:endParaRPr lang="zh-CN" altLang="en-US" dirty="0"/>
          </a:p>
          <a:p>
            <a:pPr marL="344805" lvl="1" indent="0" eaLnBrk="1" hangingPunct="1">
              <a:buNone/>
            </a:pPr>
            <a:r>
              <a:rPr lang="zh-CN" altLang="en-US" dirty="0">
                <a:sym typeface="+mn-ea"/>
              </a:rPr>
              <a:t>   </a:t>
            </a:r>
            <a:r>
              <a:rPr lang="en-US" dirty="0">
                <a:sym typeface="+mn-ea"/>
              </a:rPr>
              <a:t>I/O</a:t>
            </a:r>
            <a:r>
              <a:rPr lang="zh-CN" altLang="en-US" dirty="0">
                <a:sym typeface="+mn-ea"/>
              </a:rPr>
              <a:t>端口（</a:t>
            </a:r>
            <a:r>
              <a:rPr lang="zh-CN" altLang="en-US" dirty="0">
                <a:solidFill>
                  <a:srgbClr val="FF00FF"/>
                </a:solidFill>
                <a:sym typeface="+mn-ea"/>
              </a:rPr>
              <a:t>控制寄存器</a:t>
            </a:r>
            <a:r>
              <a:rPr lang="zh-CN" altLang="en-US" dirty="0">
                <a:sym typeface="+mn-ea"/>
              </a:rPr>
              <a:t>、</a:t>
            </a:r>
            <a:r>
              <a:rPr lang="zh-CN" altLang="en-US" dirty="0">
                <a:solidFill>
                  <a:srgbClr val="FF00FF"/>
                </a:solidFill>
                <a:sym typeface="+mn-ea"/>
              </a:rPr>
              <a:t>数据寄存器</a:t>
            </a:r>
            <a:r>
              <a:rPr lang="zh-CN" altLang="en-US" dirty="0">
                <a:sym typeface="+mn-ea"/>
              </a:rPr>
              <a:t>、</a:t>
            </a:r>
            <a:r>
              <a:rPr lang="zh-CN" altLang="en-US" dirty="0">
                <a:solidFill>
                  <a:srgbClr val="FF00FF"/>
                </a:solidFill>
                <a:sym typeface="+mn-ea"/>
              </a:rPr>
              <a:t>状态寄存器）</a:t>
            </a:r>
            <a:r>
              <a:rPr lang="zh-CN" altLang="en-US" dirty="0">
                <a:sym typeface="+mn-ea"/>
              </a:rPr>
              <a:t>和内存单元联合在</a:t>
            </a:r>
            <a:r>
              <a:rPr lang="zh-CN" altLang="en-US" dirty="0">
                <a:solidFill>
                  <a:srgbClr val="0000FF"/>
                </a:solidFill>
                <a:sym typeface="+mn-ea"/>
              </a:rPr>
              <a:t>一起</a:t>
            </a:r>
            <a:r>
              <a:rPr lang="zh-CN" altLang="en-US" dirty="0">
                <a:sym typeface="+mn-ea"/>
              </a:rPr>
              <a:t>编排地址</a:t>
            </a:r>
            <a:r>
              <a:rPr lang="zh-CN" altLang="en-US" dirty="0"/>
              <a:t>  </a:t>
            </a:r>
            <a:endParaRPr lang="zh-CN" altLang="en-US" dirty="0"/>
          </a:p>
          <a:p>
            <a:pPr marL="344805" lvl="1" indent="0" eaLnBrk="1" hangingPunct="1">
              <a:buNone/>
            </a:pPr>
            <a:r>
              <a:rPr lang="zh-CN" altLang="en-US" dirty="0">
                <a:solidFill>
                  <a:srgbClr val="FF0000"/>
                </a:solidFill>
                <a:sym typeface="Wingdings" panose="05000000000000000000" charset="0"/>
              </a:rPr>
              <a:t> </a:t>
            </a:r>
            <a:r>
              <a:rPr lang="zh-CN" altLang="en-US" dirty="0">
                <a:solidFill>
                  <a:srgbClr val="FF0000"/>
                </a:solidFill>
              </a:rPr>
              <a:t>独立编址</a:t>
            </a:r>
            <a:endParaRPr lang="zh-CN" altLang="en-US" dirty="0"/>
          </a:p>
          <a:p>
            <a:pPr marL="344805" lvl="1" indent="0" eaLnBrk="1" hangingPunct="1">
              <a:buNone/>
            </a:pPr>
            <a:r>
              <a:rPr lang="zh-CN" altLang="en-US" dirty="0">
                <a:sym typeface="+mn-ea"/>
              </a:rPr>
              <a:t>  </a:t>
            </a:r>
            <a:r>
              <a:rPr lang="en-US" dirty="0">
                <a:sym typeface="+mn-ea"/>
              </a:rPr>
              <a:t>I/O</a:t>
            </a:r>
            <a:r>
              <a:rPr lang="zh-CN" altLang="en-US" dirty="0">
                <a:sym typeface="+mn-ea"/>
              </a:rPr>
              <a:t>端口、内存分别单独编址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Rectangle 3"/>
          <p:cNvSpPr>
            <a:spLocks noGrp="1"/>
          </p:cNvSpPr>
          <p:nvPr>
            <p:ph idx="1"/>
          </p:nvPr>
        </p:nvSpPr>
        <p:spPr>
          <a:xfrm>
            <a:off x="107950" y="116840"/>
            <a:ext cx="8508365" cy="4411345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20000"/>
              </a:lnSpc>
              <a:buNone/>
            </a:pPr>
            <a:r>
              <a:rPr lang="en-US" altLang="zh-CN" dirty="0"/>
              <a:t>2</a:t>
            </a:r>
            <a:r>
              <a:rPr lang="zh-CN" altLang="en-US" dirty="0"/>
              <a:t>、输入输出指令</a:t>
            </a:r>
            <a:r>
              <a:rPr lang="en-US" altLang="zh-CN" dirty="0"/>
              <a:t> </a:t>
            </a:r>
            <a:endParaRPr lang="zh-CN" altLang="en-US" dirty="0"/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当用程序实现输入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/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输出传送时，</a:t>
            </a:r>
            <a:r>
              <a:rPr lang="en-US" altLang="zh-CN" sz="2400" dirty="0">
                <a:solidFill>
                  <a:srgbClr val="FF00FF"/>
                </a:solidFill>
                <a:sym typeface="+mn-ea"/>
              </a:rPr>
              <a:t>I/O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指令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功能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: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① 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置“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1”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或置“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0”I/O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接口的某些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控制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触发器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，用于控制设备进行某些动作，如启动、关闭设备等。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② 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测试设备的某些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状态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，如“忙”、“准备就绪”等，以便决定下一步的操作。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③ 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传送数据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，当输入数据时，将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I/O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接口中数据寄存器的内容送到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某一寄存器；当输出数据时，将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中某一寄存器的内容送到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I/O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接口的数据寄存器。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lvl="1" indent="-347345" eaLnBrk="1" hangingPunct="1">
              <a:buNone/>
            </a:pPr>
            <a:endParaRPr lang="en-US" altLang="zh-CN" dirty="0"/>
          </a:p>
        </p:txBody>
      </p:sp>
      <p:graphicFrame>
        <p:nvGraphicFramePr>
          <p:cNvPr id="15" name="对象 14"/>
          <p:cNvGraphicFramePr/>
          <p:nvPr>
            <p:custDataLst>
              <p:tags r:id="rId1"/>
            </p:custDataLst>
          </p:nvPr>
        </p:nvGraphicFramePr>
        <p:xfrm>
          <a:off x="107950" y="4505325"/>
          <a:ext cx="7512050" cy="2297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2" imgW="8947150" imgH="3822700" progId="Paint.Picture">
                  <p:embed/>
                </p:oleObj>
              </mc:Choice>
              <mc:Fallback>
                <p:oleObj name="" r:id="rId2" imgW="8947150" imgH="3822700" progId="Paint.Picture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7950" y="4505325"/>
                        <a:ext cx="7512050" cy="2297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Rectangle 3"/>
          <p:cNvSpPr>
            <a:spLocks noGrp="1"/>
          </p:cNvSpPr>
          <p:nvPr>
            <p:ph idx="1"/>
          </p:nvPr>
        </p:nvSpPr>
        <p:spPr>
          <a:xfrm>
            <a:off x="107315" y="116840"/>
            <a:ext cx="8797290" cy="3240405"/>
          </a:xfrm>
          <a:solidFill>
            <a:schemeClr val="bg1"/>
          </a:solidFill>
        </p:spPr>
        <p:txBody>
          <a:bodyPr vert="horz" wrap="square" lIns="91440" tIns="45720" rIns="91440" bIns="45720" anchor="t"/>
          <a:p>
            <a:pPr eaLnBrk="1" hangingPunct="1">
              <a:lnSpc>
                <a:spcPct val="130000"/>
              </a:lnSpc>
              <a:buNone/>
            </a:pPr>
            <a:r>
              <a:rPr lang="en-US" altLang="zh-CN" dirty="0"/>
              <a:t>3</a:t>
            </a:r>
            <a:r>
              <a:rPr lang="zh-CN" altLang="en-US" dirty="0"/>
              <a:t>、程序查询接口</a:t>
            </a:r>
            <a:endParaRPr lang="zh-CN" altLang="en-US" dirty="0"/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sym typeface="Wingdings" panose="05000000000000000000" charset="0"/>
              </a:rPr>
              <a:t> </a:t>
            </a:r>
            <a:r>
              <a:rPr lang="zh-CN" altLang="en-US" sz="2400" dirty="0">
                <a:solidFill>
                  <a:schemeClr val="tx1"/>
                </a:solidFill>
              </a:rPr>
              <a:t>设备选择电路： </a:t>
            </a:r>
            <a:r>
              <a:rPr lang="zh-CN" altLang="en-US" sz="2400" dirty="0">
                <a:solidFill>
                  <a:srgbClr val="FF0000"/>
                </a:solidFill>
                <a:sym typeface="Wingdings" panose="05000000000000000000" charset="0"/>
              </a:rPr>
              <a:t> </a:t>
            </a:r>
            <a:r>
              <a:rPr lang="zh-CN" altLang="en-US" sz="2400" dirty="0">
                <a:solidFill>
                  <a:schemeClr val="tx1"/>
                </a:solidFill>
              </a:rPr>
              <a:t>数据缓冲寄存器  </a:t>
            </a:r>
            <a:r>
              <a:rPr lang="zh-CN" altLang="en-US" sz="2400" dirty="0">
                <a:solidFill>
                  <a:srgbClr val="FF0000"/>
                </a:solidFill>
                <a:sym typeface="Wingdings" panose="05000000000000000000" charset="0"/>
              </a:rPr>
              <a:t> </a:t>
            </a:r>
            <a:r>
              <a:rPr lang="zh-CN" altLang="en-US" sz="2400" dirty="0">
                <a:solidFill>
                  <a:schemeClr val="tx1"/>
                </a:solidFill>
              </a:rPr>
              <a:t>设备状态寄存器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①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设备选择电路：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连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接到总线上的每个设备预先都给定了</a:t>
            </a:r>
            <a:r>
              <a:rPr lang="zh-CN" altLang="en-US" sz="2400" b="0" dirty="0">
                <a:solidFill>
                  <a:srgbClr val="0000FF"/>
                </a:solidFill>
                <a:sym typeface="+mn-ea"/>
              </a:rPr>
              <a:t>设备地址码。</a:t>
            </a:r>
            <a:r>
              <a:rPr lang="en-US" altLang="zh-CN" sz="2400" b="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执行</a:t>
            </a:r>
            <a:r>
              <a:rPr lang="en-US" altLang="zh-CN" sz="2400" b="0" dirty="0">
                <a:solidFill>
                  <a:schemeClr val="tx1"/>
                </a:solidFill>
                <a:sym typeface="+mn-ea"/>
              </a:rPr>
              <a:t>I/O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指令时需要把指令中的设备地址送到地址总线上，用以指示</a:t>
            </a:r>
            <a:r>
              <a:rPr lang="en-US" altLang="zh-CN" sz="2400" b="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要选择的设备。每个设备接口电路都包含一个</a:t>
            </a:r>
            <a:r>
              <a:rPr lang="zh-CN" altLang="en-US" sz="2400" b="0" dirty="0">
                <a:solidFill>
                  <a:srgbClr val="0000FF"/>
                </a:solidFill>
                <a:sym typeface="+mn-ea"/>
              </a:rPr>
              <a:t>设备选择电路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，用它判别地址总线上呼叫的设备是不是本设备。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30000"/>
              </a:lnSpc>
              <a:buNone/>
            </a:pPr>
            <a:endParaRPr lang="zh-CN" altLang="en-US" sz="2400" dirty="0">
              <a:solidFill>
                <a:schemeClr val="tx1"/>
              </a:solidFill>
            </a:endParaRPr>
          </a:p>
          <a:p>
            <a:pPr lvl="1" indent="-347345" eaLnBrk="1" hangingPunct="1">
              <a:buNone/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7172" name="Picture 4" descr="8a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3356610"/>
            <a:ext cx="5918835" cy="3358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8.2</a:t>
            </a:r>
            <a:r>
              <a:rPr lang="zh-CN" altLang="en-US" dirty="0"/>
              <a:t>程序查询方式</a:t>
            </a:r>
            <a:endParaRPr lang="zh-CN" altLang="en-US" dirty="0"/>
          </a:p>
        </p:txBody>
      </p:sp>
      <p:sp>
        <p:nvSpPr>
          <p:cNvPr id="7171" name="Rectangle 3"/>
          <p:cNvSpPr>
            <a:spLocks noGrp="1"/>
          </p:cNvSpPr>
          <p:nvPr>
            <p:ph idx="1"/>
          </p:nvPr>
        </p:nvSpPr>
        <p:spPr>
          <a:xfrm>
            <a:off x="173355" y="1012825"/>
            <a:ext cx="8797290" cy="4411345"/>
          </a:xfrm>
        </p:spPr>
        <p:txBody>
          <a:bodyPr vert="horz" wrap="square" lIns="91440" tIns="45720" rIns="91440" bIns="45720" anchor="t"/>
          <a:p>
            <a:pPr eaLnBrk="1" hangingPunct="1">
              <a:buNone/>
            </a:pPr>
            <a:r>
              <a:rPr lang="en-US" altLang="zh-CN" dirty="0"/>
              <a:t>3</a:t>
            </a:r>
            <a:r>
              <a:rPr lang="zh-CN" altLang="en-US" dirty="0"/>
              <a:t>、程序查询接口</a:t>
            </a:r>
            <a:endParaRPr lang="zh-CN" altLang="en-US" dirty="0"/>
          </a:p>
          <a:p>
            <a:pPr eaLnBrk="1" hangingPunct="1">
              <a:buNone/>
            </a:pPr>
            <a:r>
              <a:rPr lang="zh-CN" altLang="en-US" sz="2400" dirty="0">
                <a:solidFill>
                  <a:srgbClr val="FF0000"/>
                </a:solidFill>
                <a:sym typeface="Wingdings" panose="05000000000000000000" charset="0"/>
              </a:rPr>
              <a:t> </a:t>
            </a:r>
            <a:r>
              <a:rPr lang="zh-CN" altLang="en-US" sz="2400" dirty="0">
                <a:solidFill>
                  <a:schemeClr val="tx1"/>
                </a:solidFill>
              </a:rPr>
              <a:t>设备选择电路： </a:t>
            </a:r>
            <a:r>
              <a:rPr lang="zh-CN" altLang="en-US" sz="2400" dirty="0">
                <a:solidFill>
                  <a:srgbClr val="FF0000"/>
                </a:solidFill>
                <a:sym typeface="Wingdings" panose="05000000000000000000" charset="0"/>
              </a:rPr>
              <a:t> </a:t>
            </a:r>
            <a:r>
              <a:rPr lang="zh-CN" altLang="en-US" sz="2400" dirty="0">
                <a:solidFill>
                  <a:schemeClr val="tx1"/>
                </a:solidFill>
              </a:rPr>
              <a:t>数据缓冲寄存器  </a:t>
            </a:r>
            <a:r>
              <a:rPr lang="zh-CN" altLang="en-US" sz="2400" dirty="0">
                <a:solidFill>
                  <a:srgbClr val="FF0000"/>
                </a:solidFill>
                <a:sym typeface="Wingdings" panose="05000000000000000000" charset="0"/>
              </a:rPr>
              <a:t> </a:t>
            </a:r>
            <a:r>
              <a:rPr lang="zh-CN" altLang="en-US" sz="2400" dirty="0">
                <a:solidFill>
                  <a:schemeClr val="tx1"/>
                </a:solidFill>
              </a:rPr>
              <a:t>设备状态寄存器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②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数据缓冲寄存器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：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当</a:t>
            </a:r>
            <a:r>
              <a:rPr lang="zh-CN" altLang="en-US" sz="2400" b="0" dirty="0">
                <a:solidFill>
                  <a:srgbClr val="0000FF"/>
                </a:solidFill>
                <a:sym typeface="+mn-ea"/>
              </a:rPr>
              <a:t>输入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操作时，用数据缓冲寄存器来存放从外部设备读出的数据，然后送往</a:t>
            </a:r>
            <a:r>
              <a:rPr lang="en-US" altLang="zh-CN" sz="2400" b="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；当</a:t>
            </a:r>
            <a:r>
              <a:rPr lang="zh-CN" altLang="en-US" sz="2400" b="0" dirty="0">
                <a:solidFill>
                  <a:srgbClr val="0000FF"/>
                </a:solidFill>
                <a:sym typeface="+mn-ea"/>
              </a:rPr>
              <a:t>输出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操作时，用数据缓冲寄存器来存放</a:t>
            </a:r>
            <a:r>
              <a:rPr lang="en-US" altLang="zh-CN" sz="2400" b="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送来的数据，以便送给外部设备输出。</a:t>
            </a:r>
            <a:endParaRPr lang="zh-CN" altLang="en-US" sz="2400" b="0" dirty="0">
              <a:solidFill>
                <a:schemeClr val="tx1"/>
              </a:solidFill>
            </a:endParaRPr>
          </a:p>
          <a:p>
            <a:pPr eaLnBrk="1" hangingPunct="1">
              <a:buNone/>
            </a:pPr>
            <a:endParaRPr lang="zh-CN" altLang="en-US" sz="2400" dirty="0">
              <a:solidFill>
                <a:schemeClr val="tx1"/>
              </a:solidFill>
            </a:endParaRPr>
          </a:p>
          <a:p>
            <a:pPr lvl="1" indent="-347345" eaLnBrk="1" hangingPunct="1">
              <a:buNone/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7172" name="Picture 4" descr="8a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770" y="3499485"/>
            <a:ext cx="5918835" cy="3358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8.2</a:t>
            </a:r>
            <a:r>
              <a:rPr lang="zh-CN" altLang="en-US" dirty="0"/>
              <a:t>程序查询方式</a:t>
            </a:r>
            <a:endParaRPr lang="zh-CN" altLang="en-US" dirty="0"/>
          </a:p>
        </p:txBody>
      </p:sp>
      <p:sp>
        <p:nvSpPr>
          <p:cNvPr id="7171" name="Rectangle 3"/>
          <p:cNvSpPr>
            <a:spLocks noGrp="1"/>
          </p:cNvSpPr>
          <p:nvPr>
            <p:ph idx="1"/>
          </p:nvPr>
        </p:nvSpPr>
        <p:spPr>
          <a:xfrm>
            <a:off x="173355" y="1012825"/>
            <a:ext cx="8797290" cy="4411345"/>
          </a:xfrm>
        </p:spPr>
        <p:txBody>
          <a:bodyPr vert="horz" wrap="square" lIns="91440" tIns="45720" rIns="91440" bIns="45720" anchor="t"/>
          <a:p>
            <a:pPr eaLnBrk="1" hangingPunct="1">
              <a:buNone/>
            </a:pPr>
            <a:r>
              <a:rPr lang="en-US" altLang="zh-CN" dirty="0"/>
              <a:t>3</a:t>
            </a:r>
            <a:r>
              <a:rPr lang="zh-CN" altLang="en-US" dirty="0"/>
              <a:t>、程序查询接口</a:t>
            </a:r>
            <a:endParaRPr lang="zh-CN" altLang="en-US" dirty="0"/>
          </a:p>
          <a:p>
            <a:pPr eaLnBrk="1" hangingPunct="1">
              <a:buNone/>
            </a:pPr>
            <a:r>
              <a:rPr lang="zh-CN" altLang="en-US" sz="2400" dirty="0">
                <a:solidFill>
                  <a:srgbClr val="FF0000"/>
                </a:solidFill>
                <a:sym typeface="Wingdings" panose="05000000000000000000" charset="0"/>
              </a:rPr>
              <a:t> </a:t>
            </a:r>
            <a:r>
              <a:rPr lang="zh-CN" altLang="en-US" sz="2400" dirty="0">
                <a:solidFill>
                  <a:schemeClr val="tx1"/>
                </a:solidFill>
              </a:rPr>
              <a:t>设备选择电路： </a:t>
            </a:r>
            <a:r>
              <a:rPr lang="zh-CN" altLang="en-US" sz="2400" dirty="0">
                <a:solidFill>
                  <a:srgbClr val="FF0000"/>
                </a:solidFill>
                <a:sym typeface="Wingdings" panose="05000000000000000000" charset="0"/>
              </a:rPr>
              <a:t> </a:t>
            </a:r>
            <a:r>
              <a:rPr lang="zh-CN" altLang="en-US" sz="2400" dirty="0">
                <a:solidFill>
                  <a:schemeClr val="tx1"/>
                </a:solidFill>
              </a:rPr>
              <a:t>数据缓冲寄存器  </a:t>
            </a:r>
            <a:r>
              <a:rPr lang="zh-CN" altLang="en-US" sz="2400" dirty="0">
                <a:solidFill>
                  <a:srgbClr val="FF0000"/>
                </a:solidFill>
                <a:sym typeface="Wingdings" panose="05000000000000000000" charset="0"/>
              </a:rPr>
              <a:t> </a:t>
            </a:r>
            <a:r>
              <a:rPr lang="zh-CN" altLang="en-US" sz="2400" dirty="0">
                <a:solidFill>
                  <a:schemeClr val="tx1"/>
                </a:solidFill>
              </a:rPr>
              <a:t>设备状态寄存器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③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设备状态寄存器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：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接口中的标志触发器，如“忙”、“准备就绪”、“错误”等，用来</a:t>
            </a:r>
            <a:r>
              <a:rPr lang="zh-CN" altLang="en-US" sz="2400" b="0" dirty="0">
                <a:solidFill>
                  <a:srgbClr val="0000FF"/>
                </a:solidFill>
                <a:sym typeface="+mn-ea"/>
              </a:rPr>
              <a:t>标志设备的工作状态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，以便接口对外设动作进行监视。一旦</a:t>
            </a:r>
            <a:r>
              <a:rPr lang="en-US" altLang="zh-CN" sz="2400" b="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用程序询问外部设备时，将状态标志信息取至</a:t>
            </a:r>
            <a:r>
              <a:rPr lang="en-US" altLang="zh-CN" sz="2400" b="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进行分析。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lvl="1" indent="-347345" eaLnBrk="1" hangingPunct="1">
              <a:buNone/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7172" name="Picture 4" descr="8a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75" y="3499485"/>
            <a:ext cx="5918835" cy="3358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7175" name="Text Box 7"/>
          <p:cNvSpPr txBox="1"/>
          <p:nvPr/>
        </p:nvSpPr>
        <p:spPr>
          <a:xfrm>
            <a:off x="0" y="95885"/>
            <a:ext cx="8418830" cy="5323205"/>
          </a:xfrm>
          <a:prstGeom prst="rect">
            <a:avLst/>
          </a:prstGeom>
          <a:noFill/>
          <a:ln w="12700">
            <a:noFill/>
          </a:ln>
        </p:spPr>
        <p:txBody>
          <a:bodyPr wrap="square" anchor="t">
            <a:spAutoFit/>
          </a:bodyPr>
          <a:p>
            <a:r>
              <a:rPr lang="en-US" altLang="zh-CN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CPU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端：</a:t>
            </a:r>
            <a:endParaRPr lang="zh-CN" altLang="en-US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 sz="20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(1)</a:t>
            </a:r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CPU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向</a:t>
            </a:r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I/O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接口发出命令字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①（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设备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启动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信号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请求进行数据传送。</a:t>
            </a:r>
            <a:endParaRPr lang="zh-CN" altLang="en-US" sz="2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(2)CPU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从</a:t>
            </a:r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I/O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接口读入状态字。</a:t>
            </a:r>
            <a:r>
              <a:rPr lang="zh-CN" altLang="en-US" sz="2000" b="1" dirty="0"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轮询</a:t>
            </a:r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234</a:t>
            </a:r>
            <a:r>
              <a:rPr lang="zh-CN" altLang="en-US" sz="2000" b="1" dirty="0"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endParaRPr lang="zh-CN" altLang="en-US" sz="2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(3)CPU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检查状态字中的</a:t>
            </a:r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ready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标志，看看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设备是否准备好，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是否可以从接口中输入数据。（</a:t>
            </a:r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ready=1 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设备已经准备好数据并送到接口中，</a:t>
            </a:r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ready=0 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未准备好）</a:t>
            </a:r>
            <a:endParaRPr lang="zh-CN" altLang="en-US" sz="2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(4) 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假如这个设备没有准备就绪，则第</a:t>
            </a:r>
            <a:r>
              <a:rPr 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(2)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、第</a:t>
            </a:r>
            <a:r>
              <a:rPr 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(3)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步重复进行，直到这个设备发出准备就绪信号“</a:t>
            </a:r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Ready”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为止</a:t>
            </a:r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(ready=1)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 sz="2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外设端：</a:t>
            </a:r>
            <a:endParaRPr lang="zh-CN" altLang="en-US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(5) 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接收到启动信号</a:t>
            </a:r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，动作开始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（开始准备输入数据）②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 sz="2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(6) 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外设将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输入数据送到接口中的数据缓冲器③</a:t>
            </a:r>
            <a:endParaRPr lang="zh-CN" altLang="en-US" sz="2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(7) 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一个数据送完后，外设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动作结束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④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，并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将就绪标志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ready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置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endParaRPr lang="en-US" altLang="zh-CN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CPU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端：</a:t>
            </a:r>
            <a:endParaRPr lang="en-US" altLang="zh-CN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(6)CPU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终于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接收到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ready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信号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⑤</a:t>
            </a:r>
            <a:endParaRPr lang="en-US" altLang="zh-CN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(7)CPU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从数据缓冲器中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输入数据⑥</a:t>
            </a:r>
            <a:endParaRPr lang="zh-CN" altLang="en-US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(8)CPU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将启动信号</a:t>
            </a:r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复位</a:t>
            </a:r>
            <a:endParaRPr lang="en-US" altLang="zh-CN" sz="2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en-US" altLang="zh-CN" sz="2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6163310"/>
            <a:ext cx="4179570" cy="542290"/>
          </a:xfrm>
        </p:spPr>
        <p:txBody>
          <a:bodyPr/>
          <a:p>
            <a:r>
              <a:rPr lang="en-US" altLang="zh-CN" sz="3200"/>
              <a:t>CPU</a:t>
            </a:r>
            <a:r>
              <a:rPr lang="zh-CN" altLang="en-US" sz="3200"/>
              <a:t>从外设输入一个字的过程：</a:t>
            </a:r>
            <a:endParaRPr lang="zh-CN" altLang="en-US" sz="3200"/>
          </a:p>
        </p:txBody>
      </p:sp>
      <p:pic>
        <p:nvPicPr>
          <p:cNvPr id="7172" name="Picture 4" descr="8a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055" y="4149090"/>
            <a:ext cx="4878705" cy="276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5" grpId="0"/>
      <p:bldP spid="717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9218" name="Rectangle 2"/>
          <p:cNvSpPr>
            <a:spLocks noGrp="1"/>
          </p:cNvSpPr>
          <p:nvPr>
            <p:ph type="title"/>
          </p:nvPr>
        </p:nvSpPr>
        <p:spPr>
          <a:xfrm>
            <a:off x="0" y="139065"/>
            <a:ext cx="7543800" cy="591185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8.2</a:t>
            </a:r>
            <a:r>
              <a:rPr lang="zh-CN" altLang="en-US" dirty="0"/>
              <a:t>程序查询方式</a:t>
            </a:r>
            <a:endParaRPr lang="zh-CN" altLang="en-US" dirty="0"/>
          </a:p>
        </p:txBody>
      </p:sp>
      <p:pic>
        <p:nvPicPr>
          <p:cNvPr id="9219" name="Picture 3" descr="8a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805"/>
            <a:ext cx="7080885" cy="55225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矩形 4"/>
          <p:cNvSpPr/>
          <p:nvPr/>
        </p:nvSpPr>
        <p:spPr>
          <a:xfrm>
            <a:off x="4620260" y="139065"/>
            <a:ext cx="304673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solidFill>
                  <a:srgbClr val="FF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问题：是否适于大型机使用？为什么？</a:t>
            </a:r>
            <a:endParaRPr lang="zh-CN" altLang="en-US" sz="2400" b="1" dirty="0">
              <a:solidFill>
                <a:srgbClr val="FF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819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8.3</a:t>
            </a:r>
            <a:r>
              <a:rPr lang="zh-CN" altLang="en-US" dirty="0"/>
              <a:t>程序中断方式</a:t>
            </a:r>
            <a:endParaRPr lang="zh-CN" altLang="en-US" dirty="0"/>
          </a:p>
        </p:txBody>
      </p:sp>
      <p:sp>
        <p:nvSpPr>
          <p:cNvPr id="8196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>
              <a:buNone/>
            </a:pPr>
            <a:r>
              <a:rPr lang="en-US" altLang="zh-CN" dirty="0"/>
              <a:t>8.3.1 </a:t>
            </a:r>
            <a:r>
              <a:rPr lang="zh-CN" altLang="en-US" dirty="0"/>
              <a:t>中断的基本概念</a:t>
            </a:r>
            <a:endParaRPr lang="zh-CN" altLang="en-US" dirty="0"/>
          </a:p>
          <a:p>
            <a:pPr eaLnBrk="1" hangingPunct="1">
              <a:buNone/>
            </a:pPr>
            <a:r>
              <a:rPr lang="en-US" altLang="zh-CN" dirty="0"/>
              <a:t>8.3.2 </a:t>
            </a:r>
            <a:r>
              <a:rPr lang="zh-CN" altLang="en-US" dirty="0"/>
              <a:t>程序中断方式的基本</a:t>
            </a:r>
            <a:r>
              <a:rPr lang="en-US" altLang="zh-CN" dirty="0"/>
              <a:t>I/O</a:t>
            </a:r>
            <a:r>
              <a:rPr lang="zh-CN" altLang="en-US" dirty="0"/>
              <a:t>接口</a:t>
            </a:r>
            <a:endParaRPr lang="zh-CN" altLang="en-US" dirty="0"/>
          </a:p>
          <a:p>
            <a:pPr eaLnBrk="1" hangingPunct="1">
              <a:buNone/>
            </a:pPr>
            <a:r>
              <a:rPr lang="en-US" altLang="zh-CN" dirty="0"/>
              <a:t>8.3.3 </a:t>
            </a:r>
            <a:r>
              <a:rPr lang="zh-CN" altLang="en-US" dirty="0"/>
              <a:t>单级中断</a:t>
            </a:r>
            <a:endParaRPr lang="zh-CN" altLang="en-US" dirty="0"/>
          </a:p>
          <a:p>
            <a:pPr eaLnBrk="1" hangingPunct="1">
              <a:buNone/>
            </a:pPr>
            <a:r>
              <a:rPr lang="en-US" altLang="zh-CN" dirty="0"/>
              <a:t>8.3.4 </a:t>
            </a:r>
            <a:r>
              <a:rPr lang="zh-CN" altLang="en-US" dirty="0"/>
              <a:t>多级中断</a:t>
            </a:r>
            <a:endParaRPr lang="zh-CN" altLang="en-US" dirty="0"/>
          </a:p>
          <a:p>
            <a:pPr eaLnBrk="1" hangingPunct="1">
              <a:buNone/>
            </a:pPr>
            <a:r>
              <a:rPr lang="en-US" altLang="zh-CN" dirty="0"/>
              <a:t>8.3.5 </a:t>
            </a:r>
            <a:r>
              <a:rPr lang="zh-CN" altLang="en-US" dirty="0"/>
              <a:t>中断控制器</a:t>
            </a:r>
            <a:endParaRPr lang="zh-CN" altLang="en-US" dirty="0"/>
          </a:p>
          <a:p>
            <a:pPr eaLnBrk="1" hangingPunct="1">
              <a:buNone/>
            </a:pPr>
            <a:r>
              <a:rPr lang="en-US" altLang="zh-CN" dirty="0"/>
              <a:t>8.3.6 Pentium</a:t>
            </a:r>
            <a:r>
              <a:rPr lang="zh-CN" altLang="en-US" dirty="0"/>
              <a:t>中断机制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4" descr="8a4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5013325"/>
            <a:ext cx="5224145" cy="17697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921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8.3.1</a:t>
            </a:r>
            <a:r>
              <a:rPr lang="zh-CN" altLang="en-US" dirty="0"/>
              <a:t>中断的基本概念</a:t>
            </a:r>
            <a:endParaRPr lang="zh-CN" altLang="en-US" dirty="0"/>
          </a:p>
        </p:txBody>
      </p:sp>
      <p:sp>
        <p:nvSpPr>
          <p:cNvPr id="9220" name="Rectangle 3"/>
          <p:cNvSpPr>
            <a:spLocks noGrp="1"/>
          </p:cNvSpPr>
          <p:nvPr>
            <p:ph idx="1"/>
          </p:nvPr>
        </p:nvSpPr>
        <p:spPr>
          <a:xfrm>
            <a:off x="-1905" y="908685"/>
            <a:ext cx="8872220" cy="4411345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en-US" altLang="zh-CN" sz="2400" dirty="0"/>
              <a:t> </a:t>
            </a:r>
            <a:r>
              <a:rPr lang="zh-CN" altLang="en-US" sz="2400" dirty="0"/>
              <a:t>中断（</a:t>
            </a:r>
            <a:r>
              <a:rPr lang="en-US" altLang="zh-CN" sz="2400" dirty="0"/>
              <a:t>Interrupt</a:t>
            </a:r>
            <a:r>
              <a:rPr lang="zh-CN" altLang="en-US" sz="2400" dirty="0"/>
              <a:t>）</a:t>
            </a:r>
            <a:r>
              <a:rPr lang="zh-CN" altLang="en-US" sz="2400" dirty="0">
                <a:solidFill>
                  <a:schemeClr val="tx1"/>
                </a:solidFill>
              </a:rPr>
              <a:t>是指</a:t>
            </a:r>
            <a:r>
              <a:rPr lang="en-US" altLang="zh-CN" sz="2400" dirty="0">
                <a:solidFill>
                  <a:schemeClr val="tx1"/>
                </a:solidFill>
              </a:rPr>
              <a:t>CPU</a:t>
            </a:r>
            <a:r>
              <a:rPr lang="zh-CN" altLang="en-US" sz="2400" dirty="0">
                <a:solidFill>
                  <a:srgbClr val="FF0000"/>
                </a:solidFill>
              </a:rPr>
              <a:t>暂时中止现行程序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转去</a:t>
            </a:r>
            <a:r>
              <a:rPr lang="zh-CN" altLang="en-US" sz="2400" dirty="0">
                <a:solidFill>
                  <a:schemeClr val="tx1"/>
                </a:solidFill>
              </a:rPr>
              <a:t>处理随机发生的紧急事件</a:t>
            </a:r>
            <a:r>
              <a:rPr lang="zh-CN" altLang="en-US" sz="2400" dirty="0">
                <a:solidFill>
                  <a:srgbClr val="0000FF"/>
                </a:solidFill>
              </a:rPr>
              <a:t>（中断服务程序）</a:t>
            </a:r>
            <a:r>
              <a:rPr lang="zh-CN" altLang="en-US" sz="2400" dirty="0">
                <a:solidFill>
                  <a:schemeClr val="tx1"/>
                </a:solidFill>
              </a:rPr>
              <a:t>，处理完后</a:t>
            </a:r>
            <a:r>
              <a:rPr lang="zh-CN" altLang="en-US" sz="2400" dirty="0">
                <a:solidFill>
                  <a:srgbClr val="FF0000"/>
                </a:solidFill>
              </a:rPr>
              <a:t>自动返回</a:t>
            </a:r>
            <a:r>
              <a:rPr lang="zh-CN" altLang="en-US" sz="2400" dirty="0">
                <a:solidFill>
                  <a:schemeClr val="tx1"/>
                </a:solidFill>
              </a:rPr>
              <a:t>原程序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（断点）</a:t>
            </a:r>
            <a:r>
              <a:rPr lang="zh-CN" altLang="en-US" sz="2400" dirty="0">
                <a:solidFill>
                  <a:schemeClr val="tx1"/>
                </a:solidFill>
              </a:rPr>
              <a:t>的功能和技术。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sz="2400" dirty="0">
                <a:solidFill>
                  <a:srgbClr val="0000FF"/>
                </a:solidFill>
              </a:rPr>
              <a:t>中断是一种程序</a:t>
            </a:r>
            <a:r>
              <a:rPr lang="zh-CN" altLang="en-US" sz="2400" dirty="0">
                <a:solidFill>
                  <a:srgbClr val="FF0000"/>
                </a:solidFill>
              </a:rPr>
              <a:t>随机</a:t>
            </a:r>
            <a:r>
              <a:rPr lang="zh-CN" altLang="en-US" sz="2400" dirty="0">
                <a:solidFill>
                  <a:srgbClr val="0000FF"/>
                </a:solidFill>
              </a:rPr>
              <a:t>切换的方式</a:t>
            </a:r>
            <a:r>
              <a:rPr lang="zh-CN" altLang="en-US" sz="2400" dirty="0">
                <a:solidFill>
                  <a:schemeClr val="tx1"/>
                </a:solidFill>
              </a:rPr>
              <a:t>，也称为</a:t>
            </a:r>
            <a:r>
              <a:rPr lang="zh-CN" altLang="en-US" sz="2400" dirty="0">
                <a:solidFill>
                  <a:srgbClr val="0000FF"/>
                </a:solidFill>
              </a:rPr>
              <a:t>异常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sz="2400" dirty="0">
                <a:solidFill>
                  <a:srgbClr val="FF00FF"/>
                </a:solidFill>
              </a:rPr>
              <a:t>中断系统</a:t>
            </a:r>
            <a:r>
              <a:rPr lang="zh-CN" altLang="en-US" sz="2400" dirty="0">
                <a:solidFill>
                  <a:schemeClr val="tx1"/>
                </a:solidFill>
              </a:rPr>
              <a:t>是计算机实现中断功能的</a:t>
            </a:r>
            <a:r>
              <a:rPr lang="zh-CN" altLang="en-US" sz="2400" dirty="0">
                <a:solidFill>
                  <a:srgbClr val="FF0000"/>
                </a:solidFill>
              </a:rPr>
              <a:t>软硬件</a:t>
            </a:r>
            <a:r>
              <a:rPr lang="zh-CN" altLang="en-US" sz="2400" dirty="0">
                <a:solidFill>
                  <a:schemeClr val="tx1"/>
                </a:solidFill>
              </a:rPr>
              <a:t>总称。一般在</a:t>
            </a:r>
            <a:r>
              <a:rPr lang="en-US" altLang="zh-CN" sz="2400" dirty="0">
                <a:solidFill>
                  <a:schemeClr val="tx1"/>
                </a:solidFill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</a:rPr>
              <a:t>中设置中断机构，在外设接口中设置</a:t>
            </a:r>
            <a:r>
              <a:rPr lang="zh-CN" altLang="en-US" sz="2400" dirty="0">
                <a:solidFill>
                  <a:srgbClr val="FF0000"/>
                </a:solidFill>
              </a:rPr>
              <a:t>中断控制器</a:t>
            </a:r>
            <a:r>
              <a:rPr lang="zh-CN" altLang="en-US" sz="2400" dirty="0">
                <a:solidFill>
                  <a:schemeClr val="tx1"/>
                </a:solidFill>
              </a:rPr>
              <a:t>，在软件上设置相应的</a:t>
            </a:r>
            <a:r>
              <a:rPr lang="zh-CN" altLang="en-US" sz="2400" dirty="0">
                <a:solidFill>
                  <a:srgbClr val="FF0000"/>
                </a:solidFill>
              </a:rPr>
              <a:t>中断服务程序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sz="2400" dirty="0">
                <a:solidFill>
                  <a:srgbClr val="0000FF"/>
                </a:solidFill>
              </a:rPr>
              <a:t>中断方式的典型应用：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 1. </a:t>
            </a:r>
            <a:r>
              <a:rPr lang="zh-CN" altLang="en-US" sz="2400" dirty="0">
                <a:solidFill>
                  <a:schemeClr val="tx1"/>
                </a:solidFill>
              </a:rPr>
              <a:t>实现</a:t>
            </a:r>
            <a:r>
              <a:rPr lang="en-US" altLang="zh-CN" sz="2400" dirty="0">
                <a:solidFill>
                  <a:schemeClr val="tx1"/>
                </a:solidFill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</a:rPr>
              <a:t>与外界进行信息交换的握手联络（</a:t>
            </a:r>
            <a:r>
              <a:rPr lang="en-US" altLang="zh-CN" sz="2400" dirty="0">
                <a:solidFill>
                  <a:srgbClr val="FF0000"/>
                </a:solidFill>
              </a:rPr>
              <a:t>I/O</a:t>
            </a:r>
            <a:r>
              <a:rPr lang="zh-CN" altLang="en-US" sz="2400" dirty="0">
                <a:solidFill>
                  <a:schemeClr val="tx1"/>
                </a:solidFill>
              </a:rPr>
              <a:t>）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 2. </a:t>
            </a:r>
            <a:r>
              <a:rPr lang="zh-CN" altLang="en-US" sz="2400" dirty="0">
                <a:solidFill>
                  <a:srgbClr val="FF0000"/>
                </a:solidFill>
              </a:rPr>
              <a:t>故障</a:t>
            </a:r>
            <a:r>
              <a:rPr lang="zh-CN" altLang="en-US" sz="2400" dirty="0">
                <a:solidFill>
                  <a:schemeClr val="tx1"/>
                </a:solidFill>
              </a:rPr>
              <a:t>处理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>
                <a:solidFill>
                  <a:schemeClr val="tx1"/>
                </a:solidFill>
              </a:rPr>
              <a:t>掉电、校验错、运算错、溢出、地址越界</a:t>
            </a:r>
            <a:r>
              <a:rPr lang="en-US" altLang="zh-CN" sz="2400" dirty="0">
                <a:solidFill>
                  <a:schemeClr val="tx1"/>
                </a:solidFill>
              </a:rPr>
              <a:t>……)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 3. </a:t>
            </a:r>
            <a:r>
              <a:rPr lang="zh-CN" altLang="en-US" sz="2400" dirty="0">
                <a:solidFill>
                  <a:srgbClr val="FF0000"/>
                </a:solidFill>
              </a:rPr>
              <a:t>实时</a:t>
            </a:r>
            <a:r>
              <a:rPr lang="zh-CN" altLang="en-US" sz="2400" dirty="0">
                <a:solidFill>
                  <a:schemeClr val="tx1"/>
                </a:solidFill>
              </a:rPr>
              <a:t>处理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 4. </a:t>
            </a:r>
            <a:r>
              <a:rPr lang="zh-CN" altLang="en-US" sz="2400" dirty="0">
                <a:solidFill>
                  <a:schemeClr val="tx1"/>
                </a:solidFill>
              </a:rPr>
              <a:t>程序</a:t>
            </a:r>
            <a:r>
              <a:rPr lang="zh-CN" altLang="en-US" sz="2400" dirty="0">
                <a:solidFill>
                  <a:srgbClr val="FF0000"/>
                </a:solidFill>
              </a:rPr>
              <a:t>调度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 5. </a:t>
            </a:r>
            <a:r>
              <a:rPr lang="zh-CN" altLang="en-US" sz="2400" dirty="0">
                <a:solidFill>
                  <a:srgbClr val="FF0000"/>
                </a:solidFill>
              </a:rPr>
              <a:t>软中断</a:t>
            </a:r>
            <a:r>
              <a:rPr lang="zh-CN" altLang="en-US" sz="2400" dirty="0">
                <a:solidFill>
                  <a:schemeClr val="tx1"/>
                </a:solidFill>
              </a:rPr>
              <a:t>（程序自动中断）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4099" name="Rectangle 2"/>
          <p:cNvSpPr>
            <a:spLocks noGrp="1"/>
          </p:cNvSpPr>
          <p:nvPr>
            <p:ph type="title"/>
          </p:nvPr>
        </p:nvSpPr>
        <p:spPr>
          <a:xfrm>
            <a:off x="148590" y="132080"/>
            <a:ext cx="8538210" cy="630555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sz="3600" dirty="0">
                <a:cs typeface="Times New Roman" panose="02020603050405020304" pitchFamily="18" charset="0"/>
              </a:rPr>
              <a:t>8.1 </a:t>
            </a:r>
            <a:r>
              <a:rPr lang="en-US" altLang="zh-CN" sz="3600" dirty="0"/>
              <a:t>CPU </a:t>
            </a:r>
            <a:r>
              <a:rPr lang="zh-CN" altLang="en-US" sz="3600" dirty="0"/>
              <a:t>与外设之间的</a:t>
            </a:r>
            <a:r>
              <a:rPr lang="zh-CN" altLang="en-US" sz="3600" dirty="0"/>
              <a:t>信息交换方式</a:t>
            </a:r>
            <a:endParaRPr lang="zh-CN" altLang="en-US" sz="3600" dirty="0"/>
          </a:p>
        </p:txBody>
      </p:sp>
      <p:sp>
        <p:nvSpPr>
          <p:cNvPr id="4100" name="Rectangle 3"/>
          <p:cNvSpPr>
            <a:spLocks noGrp="1"/>
          </p:cNvSpPr>
          <p:nvPr>
            <p:ph idx="1"/>
          </p:nvPr>
        </p:nvSpPr>
        <p:spPr>
          <a:xfrm>
            <a:off x="302895" y="762318"/>
            <a:ext cx="8229600" cy="4411662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30000"/>
              </a:lnSpc>
              <a:buNone/>
            </a:pPr>
            <a:r>
              <a:rPr lang="en-US" altLang="zh-CN" sz="3200" dirty="0"/>
              <a:t>8.1.1 </a:t>
            </a:r>
            <a:r>
              <a:rPr lang="zh-CN" altLang="en-US" sz="3200" dirty="0"/>
              <a:t>输入</a:t>
            </a:r>
            <a:r>
              <a:rPr lang="en-US" altLang="zh-CN" sz="3200" dirty="0"/>
              <a:t>/</a:t>
            </a:r>
            <a:r>
              <a:rPr lang="zh-CN" altLang="en-US" sz="3200" dirty="0"/>
              <a:t>输出接口与端口</a:t>
            </a:r>
            <a:endParaRPr lang="zh-CN" altLang="en-US" sz="3200" dirty="0"/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600" dirty="0">
                <a:solidFill>
                  <a:srgbClr val="00B0F0"/>
                </a:solidFill>
              </a:rPr>
              <a:t>一、</a:t>
            </a:r>
            <a:r>
              <a:rPr lang="zh-CN" altLang="en-US" dirty="0">
                <a:solidFill>
                  <a:srgbClr val="00B0F0"/>
                </a:solidFill>
              </a:rPr>
              <a:t>外围设备的速度分级</a:t>
            </a:r>
            <a:endParaRPr lang="zh-CN" altLang="en-US" sz="2600" dirty="0">
              <a:solidFill>
                <a:srgbClr val="00B0F0"/>
              </a:solidFill>
            </a:endParaRPr>
          </a:p>
          <a:p>
            <a:pPr marL="0" lvl="0" indent="0" eaLnBrk="1" hangingPunct="1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535" dirty="0">
                <a:solidFill>
                  <a:srgbClr val="FF0000"/>
                </a:solidFill>
                <a:sym typeface="Wingdings" panose="05000000000000000000" charset="0"/>
              </a:rPr>
              <a:t></a:t>
            </a:r>
            <a:r>
              <a:rPr lang="zh-CN" altLang="en-US" sz="2535" dirty="0">
                <a:sym typeface="Wingdings" panose="05000000000000000000" charset="0"/>
              </a:rPr>
              <a:t> </a:t>
            </a:r>
            <a:r>
              <a:rPr lang="zh-CN" altLang="en-US" sz="2535" dirty="0"/>
              <a:t>外设种类繁多</a:t>
            </a:r>
            <a:endParaRPr lang="zh-CN" altLang="en-US" sz="2535" dirty="0"/>
          </a:p>
          <a:p>
            <a:pPr marL="687070" lvl="1" eaLnBrk="1" hangingPunct="1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tx1"/>
                </a:solidFill>
              </a:rPr>
              <a:t>机械式</a:t>
            </a:r>
            <a:r>
              <a:rPr lang="en-US" altLang="zh-CN" sz="2400" dirty="0">
                <a:solidFill>
                  <a:schemeClr val="tx1"/>
                </a:solidFill>
              </a:rPr>
              <a:t>/</a:t>
            </a:r>
            <a:r>
              <a:rPr lang="zh-CN" altLang="en-US" sz="2400" dirty="0">
                <a:solidFill>
                  <a:schemeClr val="tx1"/>
                </a:solidFill>
              </a:rPr>
              <a:t>电动式，电子式</a:t>
            </a:r>
            <a:r>
              <a:rPr lang="en-US" altLang="zh-CN" sz="2400" dirty="0">
                <a:solidFill>
                  <a:schemeClr val="tx1"/>
                </a:solidFill>
              </a:rPr>
              <a:t>/</a:t>
            </a:r>
            <a:r>
              <a:rPr lang="zh-CN" altLang="en-US" sz="2400" dirty="0">
                <a:solidFill>
                  <a:schemeClr val="tx1"/>
                </a:solidFill>
              </a:rPr>
              <a:t>非电子式，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339090" lvl="1" indent="0" eaLnBrk="1" hangingPunct="1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   输入数字式的电压</a:t>
            </a:r>
            <a:r>
              <a:rPr lang="en-US" altLang="zh-CN" sz="2400" dirty="0">
                <a:solidFill>
                  <a:schemeClr val="tx1"/>
                </a:solidFill>
              </a:rPr>
              <a:t>/</a:t>
            </a:r>
            <a:r>
              <a:rPr lang="zh-CN" altLang="en-US" sz="2400" dirty="0">
                <a:solidFill>
                  <a:schemeClr val="tx1"/>
                </a:solidFill>
              </a:rPr>
              <a:t>输入模拟式的电压或电流，</a:t>
            </a:r>
            <a:r>
              <a:rPr lang="en-US" altLang="zh-CN" sz="2400" dirty="0">
                <a:solidFill>
                  <a:schemeClr val="tx1"/>
                </a:solidFill>
              </a:rPr>
              <a:t>……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801370" lvl="1" indent="-457200" eaLnBrk="1" hangingPunct="1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dirty="0">
                <a:solidFill>
                  <a:schemeClr val="tx1"/>
                </a:solidFill>
              </a:rPr>
              <a:t>不同种类的外设数据传输速率差别很大</a:t>
            </a:r>
            <a:endParaRPr lang="zh-CN" altLang="en-US" dirty="0">
              <a:solidFill>
                <a:schemeClr val="tx1"/>
              </a:solidFill>
            </a:endParaRPr>
          </a:p>
          <a:p>
            <a:pPr marL="0" lvl="0" indent="0" eaLnBrk="1" hangingPunct="1">
              <a:lnSpc>
                <a:spcPct val="130000"/>
              </a:lnSpc>
              <a:buNone/>
            </a:pPr>
            <a:r>
              <a:rPr lang="zh-CN" altLang="en-US" sz="2535" dirty="0">
                <a:solidFill>
                  <a:srgbClr val="FF0000"/>
                </a:solidFill>
                <a:sym typeface="Wingdings" panose="05000000000000000000" charset="0"/>
              </a:rPr>
              <a:t>问题：</a:t>
            </a:r>
            <a:endParaRPr lang="zh-CN" altLang="en-US" sz="2535" dirty="0">
              <a:solidFill>
                <a:srgbClr val="FF0000"/>
              </a:solidFill>
              <a:sym typeface="Wingdings" panose="05000000000000000000" charset="0"/>
            </a:endParaRPr>
          </a:p>
          <a:p>
            <a:pPr marL="0" lvl="0" indent="0" eaLnBrk="1" hangingPunct="1">
              <a:lnSpc>
                <a:spcPct val="130000"/>
              </a:lnSpc>
              <a:buNone/>
            </a:pPr>
            <a:r>
              <a:rPr lang="zh-CN" altLang="en-US" sz="2535" dirty="0">
                <a:solidFill>
                  <a:schemeClr val="tx1"/>
                </a:solidFill>
                <a:sym typeface="Wingdings" panose="05000000000000000000" charset="0"/>
              </a:rPr>
              <a:t>  </a:t>
            </a:r>
            <a:r>
              <a:rPr lang="zh-CN" altLang="en-US" sz="2535" dirty="0">
                <a:solidFill>
                  <a:schemeClr val="tx1"/>
                </a:solidFill>
              </a:rPr>
              <a:t>高速的</a:t>
            </a:r>
            <a:r>
              <a:rPr lang="en-US" altLang="zh-CN" sz="2535" dirty="0">
                <a:solidFill>
                  <a:schemeClr val="tx1"/>
                </a:solidFill>
              </a:rPr>
              <a:t>CPU</a:t>
            </a:r>
            <a:r>
              <a:rPr lang="zh-CN" altLang="en-US" sz="2535" dirty="0">
                <a:solidFill>
                  <a:schemeClr val="tx1"/>
                </a:solidFill>
              </a:rPr>
              <a:t>与速度参差不齐的外设怎样</a:t>
            </a:r>
            <a:r>
              <a:rPr lang="zh-CN" altLang="en-US" sz="2535" dirty="0">
                <a:solidFill>
                  <a:srgbClr val="FF0000"/>
                </a:solidFill>
              </a:rPr>
              <a:t>高效</a:t>
            </a:r>
            <a:r>
              <a:rPr lang="zh-CN" altLang="en-US" sz="2535" dirty="0">
                <a:solidFill>
                  <a:schemeClr val="tx1"/>
                </a:solidFill>
              </a:rPr>
              <a:t>和</a:t>
            </a:r>
            <a:r>
              <a:rPr lang="zh-CN" altLang="en-US" sz="2535" dirty="0">
                <a:solidFill>
                  <a:srgbClr val="FF0000"/>
                </a:solidFill>
              </a:rPr>
              <a:t>可靠</a:t>
            </a:r>
            <a:r>
              <a:rPr lang="zh-CN" altLang="en-US" sz="2535" dirty="0">
                <a:solidFill>
                  <a:schemeClr val="tx1"/>
                </a:solidFill>
              </a:rPr>
              <a:t>的交互，</a:t>
            </a:r>
            <a:r>
              <a:rPr lang="zh-CN" altLang="en-US" sz="2535" dirty="0">
                <a:solidFill>
                  <a:schemeClr val="tx1"/>
                </a:solidFill>
              </a:rPr>
              <a:t>在</a:t>
            </a:r>
            <a:r>
              <a:rPr lang="zh-CN" altLang="en-US" sz="2535" dirty="0">
                <a:solidFill>
                  <a:srgbClr val="FF0000"/>
                </a:solidFill>
              </a:rPr>
              <a:t>时间上同步</a:t>
            </a:r>
            <a:r>
              <a:rPr lang="zh-CN" altLang="en-US" sz="2535" dirty="0">
                <a:solidFill>
                  <a:schemeClr val="tx1"/>
                </a:solidFill>
              </a:rPr>
              <a:t>呢？</a:t>
            </a:r>
            <a:endParaRPr lang="zh-CN" altLang="en-US" sz="2535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126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8.3.1 </a:t>
            </a:r>
            <a:r>
              <a:rPr lang="zh-CN" altLang="en-US" dirty="0"/>
              <a:t>中断的基本概念</a:t>
            </a:r>
            <a:endParaRPr lang="zh-CN" altLang="en-US" dirty="0"/>
          </a:p>
        </p:txBody>
      </p:sp>
      <p:pic>
        <p:nvPicPr>
          <p:cNvPr id="14340" name="Picture 4" descr="8a5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15" y="122555"/>
            <a:ext cx="6875145" cy="65570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024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8.3.1 </a:t>
            </a:r>
            <a:r>
              <a:rPr lang="zh-CN" altLang="en-US" dirty="0"/>
              <a:t>中断的基本概念</a:t>
            </a:r>
            <a:endParaRPr lang="zh-CN" altLang="en-US" dirty="0"/>
          </a:p>
        </p:txBody>
      </p:sp>
      <p:sp>
        <p:nvSpPr>
          <p:cNvPr id="10244" name="Rectangle 3"/>
          <p:cNvSpPr>
            <a:spLocks noGrp="1"/>
          </p:cNvSpPr>
          <p:nvPr>
            <p:ph idx="1"/>
          </p:nvPr>
        </p:nvSpPr>
        <p:spPr>
          <a:xfrm>
            <a:off x="179070" y="908685"/>
            <a:ext cx="8940800" cy="5885180"/>
          </a:xfrm>
        </p:spPr>
        <p:txBody>
          <a:bodyPr vert="horz" wrap="square" lIns="91440" tIns="45720" rIns="91440" bIns="45720" anchor="t"/>
          <a:p>
            <a:pPr>
              <a:lnSpc>
                <a:spcPct val="140000"/>
              </a:lnSpc>
            </a:pPr>
            <a:r>
              <a:rPr lang="zh-CN" altLang="en-US" dirty="0"/>
              <a:t>中断处理过程注意几个问题： </a:t>
            </a:r>
            <a:endParaRPr lang="zh-CN" altLang="en-US" dirty="0"/>
          </a:p>
          <a:p>
            <a:pPr lvl="1">
              <a:lnSpc>
                <a:spcPct val="140000"/>
              </a:lnSpc>
            </a:pPr>
            <a:r>
              <a:rPr lang="zh-CN" altLang="en-US" b="1" dirty="0">
                <a:solidFill>
                  <a:srgbClr val="FF00FF"/>
                </a:solidFill>
              </a:rPr>
              <a:t>响应中断时机：</a:t>
            </a:r>
            <a:r>
              <a:rPr lang="zh-CN" altLang="en-US" dirty="0"/>
              <a:t>外界中断请求时随机的，但</a:t>
            </a:r>
            <a:r>
              <a:rPr lang="en-US" altLang="zh-CN" dirty="0"/>
              <a:t>CPU</a:t>
            </a:r>
            <a:r>
              <a:rPr lang="zh-CN" altLang="en-US" dirty="0"/>
              <a:t>只有在</a:t>
            </a:r>
            <a:r>
              <a:rPr lang="zh-CN" altLang="en-US" dirty="0">
                <a:solidFill>
                  <a:srgbClr val="0000FF"/>
                </a:solidFill>
              </a:rPr>
              <a:t>当前指令执行完毕后</a:t>
            </a:r>
            <a:r>
              <a:rPr lang="zh-CN" altLang="en-US" dirty="0"/>
              <a:t>，才转至公操作 </a:t>
            </a:r>
            <a:endParaRPr lang="zh-CN" altLang="en-US" dirty="0"/>
          </a:p>
          <a:p>
            <a:pPr lvl="1">
              <a:lnSpc>
                <a:spcPct val="140000"/>
              </a:lnSpc>
            </a:pPr>
            <a:r>
              <a:rPr lang="zh-CN" altLang="en-US" b="1" dirty="0">
                <a:solidFill>
                  <a:srgbClr val="FF00FF"/>
                </a:solidFill>
              </a:rPr>
              <a:t>断点保护</a:t>
            </a:r>
            <a:r>
              <a:rPr lang="zh-CN" altLang="en-US" b="1" dirty="0"/>
              <a:t>问题</a:t>
            </a:r>
            <a:r>
              <a:rPr lang="zh-CN" altLang="en-US" dirty="0"/>
              <a:t>（</a:t>
            </a:r>
            <a:r>
              <a:rPr lang="en-US" altLang="zh-CN" dirty="0">
                <a:solidFill>
                  <a:srgbClr val="0000FF"/>
                </a:solidFill>
              </a:rPr>
              <a:t>PC</a:t>
            </a:r>
            <a:r>
              <a:rPr lang="en-US" altLang="zh-CN" dirty="0"/>
              <a:t>，寄存器内容和状态</a:t>
            </a:r>
            <a:r>
              <a:rPr lang="zh-CN" altLang="en-US" dirty="0"/>
              <a:t>标志位</a:t>
            </a:r>
            <a:endParaRPr lang="zh-CN" altLang="en-US" dirty="0"/>
          </a:p>
          <a:p>
            <a:pPr marL="344170" lvl="1" indent="0">
              <a:lnSpc>
                <a:spcPct val="140000"/>
              </a:lnSpc>
              <a:buNone/>
            </a:pPr>
            <a:r>
              <a:rPr lang="en-US" altLang="zh-CN" dirty="0"/>
              <a:t>                保存</a:t>
            </a:r>
            <a:r>
              <a:rPr lang="zh-CN" altLang="en-US" dirty="0"/>
              <a:t>在</a:t>
            </a:r>
            <a:r>
              <a:rPr lang="zh-CN" altLang="en-US" dirty="0">
                <a:solidFill>
                  <a:srgbClr val="FF0000"/>
                </a:solidFill>
              </a:rPr>
              <a:t>堆栈</a:t>
            </a:r>
            <a:r>
              <a:rPr lang="zh-CN" altLang="en-US" dirty="0"/>
              <a:t>中</a:t>
            </a:r>
            <a:r>
              <a:rPr lang="en-US" altLang="zh-CN" dirty="0"/>
              <a:t>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保存现场</a:t>
            </a:r>
            <a:r>
              <a:rPr lang="en-US" altLang="zh-CN" dirty="0"/>
              <a:t>） </a:t>
            </a:r>
            <a:endParaRPr lang="zh-CN" altLang="en-US" dirty="0"/>
          </a:p>
          <a:p>
            <a:pPr lvl="1">
              <a:lnSpc>
                <a:spcPct val="14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开中断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zh-CN" altLang="en-US" dirty="0">
                <a:solidFill>
                  <a:srgbClr val="0000FF"/>
                </a:solidFill>
              </a:rPr>
              <a:t>关中断</a:t>
            </a:r>
            <a:r>
              <a:rPr lang="zh-CN" altLang="en-US" dirty="0">
                <a:solidFill>
                  <a:schemeClr val="tx1"/>
                </a:solidFill>
              </a:rPr>
              <a:t>问题：中断屏蔽触发器 </a:t>
            </a:r>
            <a:endParaRPr lang="zh-CN" altLang="en-US" dirty="0">
              <a:solidFill>
                <a:srgbClr val="FF00FF"/>
              </a:solidFill>
            </a:endParaRPr>
          </a:p>
          <a:p>
            <a:pPr lvl="1">
              <a:lnSpc>
                <a:spcPct val="140000"/>
              </a:lnSpc>
            </a:pPr>
            <a:r>
              <a:rPr lang="zh-CN" altLang="en-US" dirty="0">
                <a:solidFill>
                  <a:srgbClr val="FF00FF"/>
                </a:solidFill>
              </a:rPr>
              <a:t>中断实现：</a:t>
            </a:r>
            <a:r>
              <a:rPr lang="zh-CN" altLang="en-US" dirty="0"/>
              <a:t>是由</a:t>
            </a:r>
            <a:r>
              <a:rPr lang="zh-CN" altLang="en-US" b="1" dirty="0">
                <a:solidFill>
                  <a:srgbClr val="0000FF"/>
                </a:solidFill>
              </a:rPr>
              <a:t>软硬件</a:t>
            </a:r>
            <a:r>
              <a:rPr lang="zh-CN" altLang="en-US" b="1" dirty="0"/>
              <a:t>结合</a:t>
            </a:r>
            <a:r>
              <a:rPr lang="zh-CN" altLang="en-US" dirty="0"/>
              <a:t>起来实现的</a:t>
            </a:r>
            <a:endParaRPr lang="zh-CN" altLang="en-US" dirty="0"/>
          </a:p>
          <a:p>
            <a:pPr lvl="1">
              <a:lnSpc>
                <a:spcPct val="140000"/>
              </a:lnSpc>
            </a:pPr>
            <a:r>
              <a:rPr lang="zh-CN" altLang="en-US" dirty="0">
                <a:solidFill>
                  <a:srgbClr val="FF00FF"/>
                </a:solidFill>
              </a:rPr>
              <a:t>中断分类：</a:t>
            </a:r>
            <a:r>
              <a:rPr lang="zh-CN" altLang="en-US" b="1" dirty="0">
                <a:solidFill>
                  <a:srgbClr val="0000FF"/>
                </a:solidFill>
              </a:rPr>
              <a:t>内中断</a:t>
            </a:r>
            <a:r>
              <a:rPr lang="zh-CN" altLang="en-US" dirty="0"/>
              <a:t>（</a:t>
            </a:r>
            <a:r>
              <a:rPr lang="zh-CN" altLang="en-US" b="1" dirty="0"/>
              <a:t>异常</a:t>
            </a:r>
            <a:r>
              <a:rPr lang="zh-CN" altLang="en-US" dirty="0"/>
              <a:t>）：机器内部原因导致出错</a:t>
            </a:r>
            <a:endParaRPr lang="zh-CN" altLang="en-US" dirty="0"/>
          </a:p>
          <a:p>
            <a:pPr marL="344170" lvl="1" indent="0">
              <a:lnSpc>
                <a:spcPct val="140000"/>
              </a:lnSpc>
              <a:buNone/>
            </a:pPr>
            <a:r>
              <a:rPr lang="en-US" altLang="zh-CN" dirty="0"/>
              <a:t>            </a:t>
            </a:r>
            <a:r>
              <a:rPr lang="zh-CN" altLang="en-US" b="1" dirty="0">
                <a:solidFill>
                  <a:srgbClr val="0000FF"/>
                </a:solidFill>
              </a:rPr>
              <a:t>外中断：</a:t>
            </a:r>
            <a:r>
              <a:rPr lang="zh-CN" altLang="en-US" b="1" dirty="0">
                <a:solidFill>
                  <a:schemeClr val="tx1"/>
                </a:solidFill>
              </a:rPr>
              <a:t>外部设备请求服务</a:t>
            </a:r>
            <a:endParaRPr lang="zh-CN" altLang="en-US" dirty="0">
              <a:solidFill>
                <a:schemeClr val="tx1"/>
              </a:solidFill>
            </a:endParaRPr>
          </a:p>
          <a:p>
            <a:pPr lvl="1" eaLnBrk="1" hangingPunct="1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126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8.3.1 </a:t>
            </a:r>
            <a:r>
              <a:rPr lang="zh-CN" altLang="en-US" dirty="0"/>
              <a:t>中断的基本概念</a:t>
            </a:r>
            <a:endParaRPr lang="zh-CN" altLang="en-US" dirty="0"/>
          </a:p>
        </p:txBody>
      </p:sp>
      <p:pic>
        <p:nvPicPr>
          <p:cNvPr id="14340" name="Picture 4" descr="8a5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15" y="122555"/>
            <a:ext cx="6875145" cy="65570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292090" y="1988820"/>
            <a:ext cx="18592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中断响应时机</a:t>
            </a:r>
            <a:endParaRPr lang="zh-CN" altLang="en-US" sz="22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1955" y="5085080"/>
            <a:ext cx="13004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断点保护</a:t>
            </a:r>
            <a:endParaRPr lang="zh-CN" altLang="en-US" sz="2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96505" y="3644900"/>
            <a:ext cx="13004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断点保护</a:t>
            </a:r>
            <a:endParaRPr lang="zh-CN" altLang="en-US" sz="2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43730" y="4364990"/>
            <a:ext cx="10210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2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关中断</a:t>
            </a:r>
            <a:endParaRPr lang="zh-CN" altLang="en-US" sz="22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71080" y="5876925"/>
            <a:ext cx="10210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2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开中断</a:t>
            </a:r>
            <a:endParaRPr lang="zh-CN" altLang="en-US" sz="22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59205" y="4220845"/>
            <a:ext cx="4622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2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硬</a:t>
            </a:r>
            <a:endParaRPr lang="zh-CN" altLang="en-US" sz="22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zh-CN" altLang="en-US" sz="22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件</a:t>
            </a:r>
            <a:endParaRPr lang="zh-CN" altLang="en-US" sz="22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zh-CN" altLang="en-US" sz="22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实</a:t>
            </a:r>
            <a:endParaRPr lang="zh-CN" altLang="en-US" sz="22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zh-CN" altLang="en-US" sz="22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现</a:t>
            </a:r>
            <a:endParaRPr lang="zh-CN" altLang="en-US" sz="22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64810" y="4364990"/>
            <a:ext cx="4622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2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软</a:t>
            </a:r>
            <a:endParaRPr lang="zh-CN" altLang="en-US" sz="22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zh-CN" altLang="en-US" sz="22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件</a:t>
            </a:r>
            <a:endParaRPr lang="zh-CN" altLang="en-US" sz="22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zh-CN" altLang="en-US" sz="22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实</a:t>
            </a:r>
            <a:endParaRPr lang="zh-CN" altLang="en-US" sz="22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zh-CN" altLang="en-US" sz="22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现</a:t>
            </a:r>
            <a:endParaRPr lang="zh-CN" altLang="en-US" sz="2200">
              <a:solidFill>
                <a:srgbClr val="00B05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0243" name="Rectangle 2"/>
          <p:cNvSpPr>
            <a:spLocks noGrp="1"/>
          </p:cNvSpPr>
          <p:nvPr>
            <p:ph type="title"/>
          </p:nvPr>
        </p:nvSpPr>
        <p:spPr>
          <a:xfrm>
            <a:off x="457200" y="122555"/>
            <a:ext cx="8464550" cy="659765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sz="3600" dirty="0"/>
              <a:t>8.3.2 </a:t>
            </a:r>
            <a:r>
              <a:rPr lang="zh-CN" altLang="en-US" sz="3600" dirty="0"/>
              <a:t>中断服务程序入口地址的获取</a:t>
            </a:r>
            <a:endParaRPr lang="zh-CN" altLang="en-US" sz="3600" dirty="0"/>
          </a:p>
        </p:txBody>
      </p:sp>
      <p:sp>
        <p:nvSpPr>
          <p:cNvPr id="10244" name="Rectangle 3"/>
          <p:cNvSpPr>
            <a:spLocks noGrp="1"/>
          </p:cNvSpPr>
          <p:nvPr>
            <p:ph idx="1"/>
          </p:nvPr>
        </p:nvSpPr>
        <p:spPr>
          <a:xfrm>
            <a:off x="179070" y="908685"/>
            <a:ext cx="8940800" cy="5885180"/>
          </a:xfrm>
        </p:spPr>
        <p:txBody>
          <a:bodyPr vert="horz" wrap="square" lIns="91440" tIns="45720" rIns="91440" bIns="45720" anchor="t"/>
          <a:p>
            <a:pPr>
              <a:lnSpc>
                <a:spcPct val="140000"/>
              </a:lnSpc>
            </a:pPr>
            <a:r>
              <a:rPr lang="zh-CN" altLang="en-US" sz="2400" dirty="0"/>
              <a:t>中断源：</a:t>
            </a:r>
            <a:r>
              <a:rPr lang="zh-CN" altLang="en-US" sz="2400" dirty="0">
                <a:solidFill>
                  <a:schemeClr val="tx1"/>
                </a:solidFill>
              </a:rPr>
              <a:t>引起中断的事件 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中断处理过程：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① </a:t>
            </a:r>
            <a:r>
              <a:rPr lang="en-US" altLang="zh-CN" sz="2400" dirty="0">
                <a:solidFill>
                  <a:schemeClr val="tx1"/>
                </a:solidFill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</a:rPr>
              <a:t>在中断响应时需要</a:t>
            </a:r>
            <a:r>
              <a:rPr lang="zh-CN" altLang="en-US" sz="2400" dirty="0">
                <a:solidFill>
                  <a:srgbClr val="0000FF"/>
                </a:solidFill>
              </a:rPr>
              <a:t>确定中断源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② </a:t>
            </a:r>
            <a:r>
              <a:rPr lang="zh-CN" altLang="en-US" sz="2400" dirty="0">
                <a:solidFill>
                  <a:schemeClr val="tx1"/>
                </a:solidFill>
              </a:rPr>
              <a:t>有多个中断源时需要</a:t>
            </a:r>
            <a:r>
              <a:rPr lang="zh-CN" altLang="en-US" sz="2400" dirty="0">
                <a:solidFill>
                  <a:srgbClr val="0000FF"/>
                </a:solidFill>
              </a:rPr>
              <a:t>优先级判别</a:t>
            </a:r>
            <a:r>
              <a:rPr lang="zh-CN" altLang="en-US" sz="2400" dirty="0">
                <a:solidFill>
                  <a:schemeClr val="tx1"/>
                </a:solidFill>
              </a:rPr>
              <a:t>和排队，确定先响应谁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③ </a:t>
            </a:r>
            <a:r>
              <a:rPr lang="zh-CN" altLang="en-US" sz="2400" dirty="0">
                <a:solidFill>
                  <a:schemeClr val="tx1"/>
                </a:solidFill>
              </a:rPr>
              <a:t>获取中断服务程序</a:t>
            </a:r>
            <a:r>
              <a:rPr lang="zh-CN" altLang="en-US" sz="2400" dirty="0">
                <a:solidFill>
                  <a:srgbClr val="0000FF"/>
                </a:solidFill>
              </a:rPr>
              <a:t>入口地址</a:t>
            </a:r>
            <a:r>
              <a:rPr lang="zh-CN" altLang="en-US" sz="2400" dirty="0">
                <a:solidFill>
                  <a:schemeClr val="tx1"/>
                </a:solidFill>
              </a:rPr>
              <a:t>，转相应中断服务程序执行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种确定中断服务程序入口地址方式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 </a:t>
            </a:r>
            <a:r>
              <a:rPr lang="zh-CN" altLang="en-US" sz="2400" dirty="0">
                <a:solidFill>
                  <a:srgbClr val="0000FF"/>
                </a:solidFill>
              </a:rPr>
              <a:t>中断向量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</a:rPr>
              <a:t>查询中断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0243" name="Rectangle 2"/>
          <p:cNvSpPr>
            <a:spLocks noGrp="1"/>
          </p:cNvSpPr>
          <p:nvPr>
            <p:ph type="title"/>
          </p:nvPr>
        </p:nvSpPr>
        <p:spPr>
          <a:xfrm>
            <a:off x="457200" y="122555"/>
            <a:ext cx="8464550" cy="659765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sz="3600" dirty="0"/>
              <a:t>8.3.2 </a:t>
            </a:r>
            <a:r>
              <a:rPr lang="zh-CN" altLang="en-US" sz="3600" dirty="0"/>
              <a:t>中断服务程序入口地址的获取</a:t>
            </a:r>
            <a:endParaRPr lang="zh-CN" altLang="en-US" sz="3600" dirty="0"/>
          </a:p>
        </p:txBody>
      </p:sp>
      <p:sp>
        <p:nvSpPr>
          <p:cNvPr id="10244" name="Rectangle 3"/>
          <p:cNvSpPr>
            <a:spLocks noGrp="1"/>
          </p:cNvSpPr>
          <p:nvPr>
            <p:ph idx="1"/>
          </p:nvPr>
        </p:nvSpPr>
        <p:spPr>
          <a:xfrm>
            <a:off x="179070" y="908685"/>
            <a:ext cx="8940800" cy="5885180"/>
          </a:xfrm>
        </p:spPr>
        <p:txBody>
          <a:bodyPr vert="horz" wrap="square" lIns="91440" tIns="45720" rIns="91440" bIns="45720" anchor="t"/>
          <a:p>
            <a:pPr>
              <a:lnSpc>
                <a:spcPct val="140000"/>
              </a:lnSpc>
            </a:pPr>
            <a:r>
              <a:rPr lang="zh-CN" altLang="en-US" sz="2400" dirty="0"/>
              <a:t>中断源：</a:t>
            </a:r>
            <a:r>
              <a:rPr lang="zh-CN" altLang="en-US" sz="2400" dirty="0">
                <a:solidFill>
                  <a:schemeClr val="tx1"/>
                </a:solidFill>
              </a:rPr>
              <a:t>引起中断的事件 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中断处理过程：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① </a:t>
            </a:r>
            <a:r>
              <a:rPr lang="en-US" altLang="zh-CN" sz="2400" dirty="0">
                <a:solidFill>
                  <a:schemeClr val="tx1"/>
                </a:solidFill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</a:rPr>
              <a:t>在中断响应时需要</a:t>
            </a:r>
            <a:r>
              <a:rPr lang="zh-CN" altLang="en-US" sz="2400" dirty="0">
                <a:solidFill>
                  <a:srgbClr val="0000FF"/>
                </a:solidFill>
              </a:rPr>
              <a:t>确定中断源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② </a:t>
            </a:r>
            <a:r>
              <a:rPr lang="zh-CN" altLang="en-US" sz="2400" dirty="0">
                <a:solidFill>
                  <a:schemeClr val="tx1"/>
                </a:solidFill>
              </a:rPr>
              <a:t>有多个中断源时需要</a:t>
            </a:r>
            <a:r>
              <a:rPr lang="zh-CN" altLang="en-US" sz="2400" dirty="0">
                <a:solidFill>
                  <a:srgbClr val="0000FF"/>
                </a:solidFill>
              </a:rPr>
              <a:t>优先级判别</a:t>
            </a:r>
            <a:r>
              <a:rPr lang="zh-CN" altLang="en-US" sz="2400" dirty="0">
                <a:solidFill>
                  <a:schemeClr val="tx1"/>
                </a:solidFill>
              </a:rPr>
              <a:t>和排队，确定先响应谁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③ </a:t>
            </a:r>
            <a:r>
              <a:rPr lang="zh-CN" altLang="en-US" sz="2400" dirty="0">
                <a:solidFill>
                  <a:schemeClr val="tx1"/>
                </a:solidFill>
              </a:rPr>
              <a:t>获取中断服务程序</a:t>
            </a:r>
            <a:r>
              <a:rPr lang="zh-CN" altLang="en-US" sz="2400" dirty="0">
                <a:solidFill>
                  <a:srgbClr val="0000FF"/>
                </a:solidFill>
              </a:rPr>
              <a:t>入口地址</a:t>
            </a:r>
            <a:r>
              <a:rPr lang="zh-CN" altLang="en-US" sz="2400" dirty="0">
                <a:solidFill>
                  <a:schemeClr val="tx1"/>
                </a:solidFill>
              </a:rPr>
              <a:t>，转相应中断服务程序执行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种确定中断服务程序入口地址方式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① </a:t>
            </a:r>
            <a:r>
              <a:rPr lang="zh-CN" altLang="en-US" sz="2400" dirty="0">
                <a:solidFill>
                  <a:srgbClr val="0000FF"/>
                </a:solidFill>
              </a:rPr>
              <a:t>中断向量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②</a:t>
            </a:r>
            <a:r>
              <a:rPr lang="en-US" altLang="zh-CN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</a:rPr>
              <a:t>查询中断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" name="对象 8"/>
          <p:cNvGraphicFramePr/>
          <p:nvPr/>
        </p:nvGraphicFramePr>
        <p:xfrm>
          <a:off x="5966460" y="116840"/>
          <a:ext cx="2981325" cy="5917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1638300" imgH="3784600" progId="Paint.Picture">
                  <p:embed/>
                </p:oleObj>
              </mc:Choice>
              <mc:Fallback>
                <p:oleObj name="" r:id="rId1" imgW="1638300" imgH="378460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966460" y="116840"/>
                        <a:ext cx="2981325" cy="5917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Rectangle 3"/>
          <p:cNvSpPr>
            <a:spLocks noGrp="1"/>
          </p:cNvSpPr>
          <p:nvPr>
            <p:ph idx="1"/>
          </p:nvPr>
        </p:nvSpPr>
        <p:spPr>
          <a:xfrm>
            <a:off x="107315" y="149225"/>
            <a:ext cx="5996940" cy="5885180"/>
          </a:xfrm>
        </p:spPr>
        <p:txBody>
          <a:bodyPr vert="horz" wrap="square" lIns="91440" tIns="45720" rIns="91440" bIns="45720" anchor="t"/>
          <a:p>
            <a:pPr marL="0" indent="0">
              <a:lnSpc>
                <a:spcPct val="130000"/>
              </a:lnSpc>
              <a:buNone/>
            </a:pPr>
            <a:r>
              <a:rPr lang="zh-CN" altLang="en-US" sz="32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中断向量：</a:t>
            </a:r>
            <a:endParaRPr lang="en-US" altLang="zh-CN" sz="32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</a:rPr>
              <a:t>每个</a:t>
            </a:r>
            <a:r>
              <a:rPr lang="zh-CN" altLang="en-US" sz="2400" dirty="0">
                <a:solidFill>
                  <a:srgbClr val="FF0000"/>
                </a:solidFill>
              </a:rPr>
              <a:t>中断源</a:t>
            </a:r>
            <a:r>
              <a:rPr lang="zh-CN" altLang="en-US" sz="2400" dirty="0">
                <a:solidFill>
                  <a:schemeClr val="tx1"/>
                </a:solidFill>
              </a:rPr>
              <a:t>对应一个</a:t>
            </a:r>
            <a:r>
              <a:rPr lang="zh-CN" altLang="en-US" sz="2400" dirty="0">
                <a:solidFill>
                  <a:srgbClr val="FF0000"/>
                </a:solidFill>
              </a:rPr>
              <a:t>中断服务程序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中断向量：</a:t>
            </a:r>
            <a:r>
              <a:rPr lang="zh-CN" altLang="en-US" sz="2400" dirty="0">
                <a:solidFill>
                  <a:schemeClr val="tx1"/>
                </a:solidFill>
              </a:rPr>
              <a:t>中断服务程序的</a:t>
            </a:r>
            <a:r>
              <a:rPr lang="zh-CN" altLang="en-US" sz="2400" dirty="0">
                <a:solidFill>
                  <a:srgbClr val="FF0000"/>
                </a:solidFill>
              </a:rPr>
              <a:t>入口地址</a:t>
            </a:r>
            <a:r>
              <a:rPr lang="en-US" altLang="zh-CN" sz="2400" dirty="0">
                <a:solidFill>
                  <a:srgbClr val="FF0000"/>
                </a:solidFill>
              </a:rPr>
              <a:t>PC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有的还包括</a:t>
            </a:r>
            <a:r>
              <a:rPr lang="zh-CN" altLang="en-US" sz="2400" dirty="0">
                <a:solidFill>
                  <a:srgbClr val="FF0000"/>
                </a:solidFill>
              </a:rPr>
              <a:t>程序状态字</a:t>
            </a:r>
            <a:r>
              <a:rPr lang="en-US" altLang="zh-CN" sz="2400" dirty="0">
                <a:solidFill>
                  <a:srgbClr val="FF0000"/>
                </a:solidFill>
              </a:rPr>
              <a:t>PSW</a:t>
            </a:r>
            <a:r>
              <a:rPr lang="zh-CN" altLang="en-US" sz="2400" dirty="0">
                <a:solidFill>
                  <a:schemeClr val="tx1"/>
                </a:solidFill>
              </a:rPr>
              <a:t>的初始值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系统中所有的中断向量按顺序存放在内存指定位置的一张</a:t>
            </a:r>
            <a:r>
              <a:rPr lang="zh-CN" altLang="en-US" sz="2400" dirty="0">
                <a:solidFill>
                  <a:srgbClr val="FF0000"/>
                </a:solidFill>
              </a:rPr>
              <a:t>中断向量表</a:t>
            </a:r>
            <a:r>
              <a:rPr lang="zh-CN" altLang="en-US" sz="2400" dirty="0">
                <a:solidFill>
                  <a:schemeClr val="tx1"/>
                </a:solidFill>
              </a:rPr>
              <a:t>中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当</a:t>
            </a:r>
            <a:r>
              <a:rPr lang="en-US" altLang="zh-CN" sz="2400" dirty="0">
                <a:solidFill>
                  <a:schemeClr val="tx1"/>
                </a:solidFill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</a:rPr>
              <a:t>识别出某中断源时，由</a:t>
            </a:r>
            <a:r>
              <a:rPr lang="zh-CN" altLang="en-US" sz="2400" dirty="0">
                <a:solidFill>
                  <a:srgbClr val="FF0000"/>
                </a:solidFill>
              </a:rPr>
              <a:t>硬件</a:t>
            </a:r>
            <a:r>
              <a:rPr lang="zh-CN" altLang="en-US" sz="2400" dirty="0">
                <a:solidFill>
                  <a:schemeClr val="tx1"/>
                </a:solidFill>
              </a:rPr>
              <a:t>直接产生对应的中断向量地址，可快速在中断向量表中找到中断入口地址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0000FF"/>
                </a:solidFill>
              </a:rPr>
              <a:t>查找中断源</a:t>
            </a:r>
            <a:r>
              <a:rPr lang="zh-CN" altLang="en-US" sz="2400" dirty="0">
                <a:solidFill>
                  <a:schemeClr val="tx1"/>
                </a:solidFill>
              </a:rPr>
              <a:t>、</a:t>
            </a:r>
            <a:r>
              <a:rPr lang="zh-CN" altLang="en-US" sz="2400" dirty="0">
                <a:solidFill>
                  <a:srgbClr val="0000FF"/>
                </a:solidFill>
              </a:rPr>
              <a:t>中断排队和判优</a:t>
            </a:r>
            <a:r>
              <a:rPr lang="zh-CN" altLang="en-US" sz="2400" dirty="0">
                <a:solidFill>
                  <a:schemeClr val="tx1"/>
                </a:solidFill>
              </a:rPr>
              <a:t>、</a:t>
            </a:r>
            <a:r>
              <a:rPr lang="zh-CN" altLang="en-US" sz="2400" dirty="0">
                <a:solidFill>
                  <a:srgbClr val="0000FF"/>
                </a:solidFill>
              </a:rPr>
              <a:t>获取中断服务程序入口地址</a:t>
            </a:r>
            <a:r>
              <a:rPr lang="zh-CN" altLang="en-US" sz="2400" dirty="0">
                <a:solidFill>
                  <a:schemeClr val="tx1"/>
                </a:solidFill>
              </a:rPr>
              <a:t>都由</a:t>
            </a:r>
            <a:r>
              <a:rPr lang="zh-CN" altLang="en-US" sz="2400" dirty="0">
                <a:solidFill>
                  <a:srgbClr val="FF0000"/>
                </a:solidFill>
              </a:rPr>
              <a:t>硬件</a:t>
            </a:r>
            <a:r>
              <a:rPr lang="zh-CN" altLang="en-US" sz="2400" dirty="0">
                <a:solidFill>
                  <a:schemeClr val="tx1"/>
                </a:solidFill>
              </a:rPr>
              <a:t>在中断中期自动完成。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对象 3"/>
          <p:cNvGraphicFramePr/>
          <p:nvPr/>
        </p:nvGraphicFramePr>
        <p:xfrm>
          <a:off x="3131185" y="44450"/>
          <a:ext cx="5962015" cy="6242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229100" imgH="4438650" progId="Paint.Picture">
                  <p:embed/>
                </p:oleObj>
              </mc:Choice>
              <mc:Fallback>
                <p:oleObj name="" r:id="rId1" imgW="4229100" imgH="44386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31185" y="44450"/>
                        <a:ext cx="5962015" cy="6242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Rectangle 3"/>
          <p:cNvSpPr>
            <a:spLocks noGrp="1"/>
          </p:cNvSpPr>
          <p:nvPr>
            <p:ph idx="1"/>
          </p:nvPr>
        </p:nvSpPr>
        <p:spPr>
          <a:xfrm>
            <a:off x="0" y="332740"/>
            <a:ext cx="2985770" cy="5885180"/>
          </a:xfrm>
        </p:spPr>
        <p:txBody>
          <a:bodyPr vert="horz" wrap="square" lIns="91440" tIns="45720" rIns="91440" bIns="45720" anchor="t"/>
          <a:p>
            <a:pPr marL="0" indent="0">
              <a:lnSpc>
                <a:spcPct val="140000"/>
              </a:lnSpc>
              <a:buNone/>
            </a:pPr>
            <a:r>
              <a:rPr lang="zh-CN" altLang="en-US" sz="32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中断查询：</a:t>
            </a:r>
            <a:endParaRPr lang="en-US" altLang="zh-CN" sz="32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 </a:t>
            </a:r>
            <a:r>
              <a:rPr lang="zh-CN" sz="2400" dirty="0">
                <a:solidFill>
                  <a:schemeClr val="tx1"/>
                </a:solidFill>
              </a:rPr>
              <a:t>为所有中断服务程序安排一个</a:t>
            </a:r>
            <a:r>
              <a:rPr lang="zh-CN" sz="2400" dirty="0">
                <a:solidFill>
                  <a:srgbClr val="FF0000"/>
                </a:solidFill>
              </a:rPr>
              <a:t>公共的中断服务程序</a:t>
            </a:r>
            <a:endParaRPr lang="zh-CN" sz="2400" dirty="0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</a:pPr>
            <a:r>
              <a:rPr lang="zh-CN" sz="2400" dirty="0">
                <a:solidFill>
                  <a:schemeClr val="tx1"/>
                </a:solidFill>
              </a:rPr>
              <a:t>由它查询中断源，并跳转到相应中断服务程序去执行</a:t>
            </a:r>
            <a:endParaRPr lang="zh-CN" sz="2400" dirty="0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</a:pPr>
            <a:r>
              <a:rPr lang="zh-CN" sz="2400" dirty="0">
                <a:solidFill>
                  <a:srgbClr val="FF0000"/>
                </a:solidFill>
              </a:rPr>
              <a:t>中断优先级</a:t>
            </a:r>
            <a:r>
              <a:rPr lang="zh-CN" sz="2400" dirty="0">
                <a:solidFill>
                  <a:schemeClr val="tx1"/>
                </a:solidFill>
              </a:rPr>
              <a:t>与软件查询中断源的顺序有关</a:t>
            </a:r>
            <a:endParaRPr lang="zh-CN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5" name="Rectangle 2"/>
          <p:cNvSpPr>
            <a:spLocks noGrp="1"/>
          </p:cNvSpPr>
          <p:nvPr>
            <p:ph type="title"/>
          </p:nvPr>
        </p:nvSpPr>
        <p:spPr>
          <a:xfrm>
            <a:off x="47625" y="476250"/>
            <a:ext cx="9131935" cy="63500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8.3.3 </a:t>
            </a:r>
            <a:r>
              <a:rPr lang="zh-CN" altLang="en-US" dirty="0"/>
              <a:t>程序中断方式的基本</a:t>
            </a:r>
            <a:r>
              <a:rPr lang="zh-CN" altLang="zh-CN" dirty="0"/>
              <a:t>I/O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pic>
        <p:nvPicPr>
          <p:cNvPr id="5" name="Picture 4" descr="8a6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980440"/>
            <a:ext cx="9295130" cy="51384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275455" y="1362710"/>
            <a:ext cx="24625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BS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工作标志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外设忙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)</a:t>
            </a:r>
            <a:endParaRPr lang="en-US" altLang="zh-CN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31080" y="3282950"/>
            <a:ext cx="37699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RD 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准备就绪</a:t>
            </a:r>
            <a:endParaRPr lang="en-US" altLang="zh-CN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31440" y="2276475"/>
            <a:ext cx="30073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EI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允许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中断触发器</a:t>
            </a:r>
            <a:endParaRPr lang="zh-CN" altLang="en-US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78915" y="2760980"/>
            <a:ext cx="23780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IR中断请求触发器</a:t>
            </a:r>
            <a:endParaRPr lang="zh-CN" altLang="en-US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3365" y="3915410"/>
            <a:ext cx="23780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IM中断屏蔽触发器</a:t>
            </a:r>
            <a:endParaRPr lang="zh-CN" altLang="en-US" sz="20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86680" y="2794000"/>
            <a:ext cx="803275" cy="488950"/>
          </a:xfrm>
          <a:prstGeom prst="rect">
            <a:avLst/>
          </a:prstGeom>
          <a:solidFill>
            <a:srgbClr val="FF00FF">
              <a:alpha val="31000"/>
            </a:srgb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61715" y="2794000"/>
            <a:ext cx="841375" cy="488950"/>
          </a:xfrm>
          <a:prstGeom prst="rect">
            <a:avLst/>
          </a:prstGeom>
          <a:solidFill>
            <a:srgbClr val="FF00FF">
              <a:alpha val="31000"/>
            </a:srgb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86680" y="1845310"/>
            <a:ext cx="803275" cy="488950"/>
          </a:xfrm>
          <a:prstGeom prst="rect">
            <a:avLst/>
          </a:prstGeom>
          <a:solidFill>
            <a:srgbClr val="FF00FF">
              <a:alpha val="31000"/>
            </a:srgb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45590" y="3159760"/>
            <a:ext cx="732790" cy="429895"/>
          </a:xfrm>
          <a:prstGeom prst="rect">
            <a:avLst/>
          </a:prstGeom>
          <a:solidFill>
            <a:srgbClr val="FF00FF">
              <a:alpha val="31000"/>
            </a:srgb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9600" y="3141980"/>
            <a:ext cx="695325" cy="389890"/>
          </a:xfrm>
          <a:prstGeom prst="rect">
            <a:avLst/>
          </a:prstGeom>
          <a:solidFill>
            <a:srgbClr val="FF00FF">
              <a:alpha val="31000"/>
            </a:srgb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5" name="Rectangle 2"/>
          <p:cNvSpPr>
            <a:spLocks noGrp="1"/>
          </p:cNvSpPr>
          <p:nvPr>
            <p:ph type="title"/>
          </p:nvPr>
        </p:nvSpPr>
        <p:spPr>
          <a:xfrm>
            <a:off x="-34290" y="122555"/>
            <a:ext cx="9131935" cy="63500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8.3.2 </a:t>
            </a:r>
            <a:r>
              <a:rPr lang="zh-CN" altLang="en-US" dirty="0"/>
              <a:t>程序中断方式的基本</a:t>
            </a:r>
            <a:r>
              <a:rPr lang="zh-CN" altLang="zh-CN" dirty="0"/>
              <a:t>I/O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pic>
        <p:nvPicPr>
          <p:cNvPr id="5" name="Picture 4" descr="8a6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691515"/>
            <a:ext cx="9295130" cy="51384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>
            <a:off x="5265420" y="4732020"/>
            <a:ext cx="1003300" cy="504190"/>
          </a:xfrm>
          <a:prstGeom prst="rect">
            <a:avLst/>
          </a:prstGeom>
          <a:solidFill>
            <a:srgbClr val="F3A8F6">
              <a:alpha val="49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2" name="Rectangle 3"/>
          <p:cNvSpPr>
            <a:spLocks noGrp="1"/>
          </p:cNvSpPr>
          <p:nvPr>
            <p:ph idx="1"/>
          </p:nvPr>
        </p:nvSpPr>
        <p:spPr>
          <a:xfrm>
            <a:off x="456565" y="5829935"/>
            <a:ext cx="7771765" cy="766445"/>
          </a:xfrm>
        </p:spPr>
        <p:txBody>
          <a:bodyPr vert="horz" wrap="square" lIns="91440" tIns="45720" rIns="91440" bIns="45720" anchor="t"/>
          <a:p>
            <a:pPr marL="0" indent="0" eaLnBrk="1" hangingPunct="1">
              <a:buNone/>
            </a:pPr>
            <a:r>
              <a:rPr lang="zh-CN" altLang="en-US" sz="2000" dirty="0">
                <a:sym typeface="+mn-ea"/>
              </a:rPr>
              <a:t>设备选择器：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用来判别总线上送出的地址（或称呼叫的设备）是否为本设备，它实际上是设备地址的译码比较电路。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5" name="Rectangle 2"/>
          <p:cNvSpPr>
            <a:spLocks noGrp="1"/>
          </p:cNvSpPr>
          <p:nvPr>
            <p:ph type="title"/>
          </p:nvPr>
        </p:nvSpPr>
        <p:spPr>
          <a:xfrm>
            <a:off x="-34290" y="122555"/>
            <a:ext cx="9131935" cy="63500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8.3.2 </a:t>
            </a:r>
            <a:r>
              <a:rPr lang="zh-CN" altLang="en-US" dirty="0"/>
              <a:t>程序中断方式的基本</a:t>
            </a:r>
            <a:r>
              <a:rPr lang="zh-CN" altLang="zh-CN" dirty="0"/>
              <a:t>I/O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pic>
        <p:nvPicPr>
          <p:cNvPr id="5" name="Picture 4" descr="8a6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691515"/>
            <a:ext cx="9295130" cy="51384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>
            <a:off x="5106035" y="2462530"/>
            <a:ext cx="864235" cy="504190"/>
          </a:xfrm>
          <a:prstGeom prst="rect">
            <a:avLst/>
          </a:prstGeom>
          <a:solidFill>
            <a:srgbClr val="F3A8F6">
              <a:alpha val="49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2" name="Rectangle 3"/>
          <p:cNvSpPr>
            <a:spLocks noGrp="1"/>
          </p:cNvSpPr>
          <p:nvPr>
            <p:ph idx="1"/>
          </p:nvPr>
        </p:nvSpPr>
        <p:spPr>
          <a:xfrm>
            <a:off x="337185" y="5661025"/>
            <a:ext cx="8229600" cy="1074420"/>
          </a:xfrm>
        </p:spPr>
        <p:txBody>
          <a:bodyPr vert="horz" wrap="square" lIns="91440" tIns="45720" rIns="91440" bIns="45720" anchor="t"/>
          <a:p>
            <a:pPr marL="0" indent="0" eaLnBrk="1" hangingPunct="1">
              <a:buNone/>
            </a:pPr>
            <a:r>
              <a:rPr lang="en-US" altLang="zh-CN" sz="2000" dirty="0"/>
              <a:t>RD</a:t>
            </a:r>
            <a:r>
              <a:rPr lang="zh-CN" altLang="en-US" sz="2000" dirty="0"/>
              <a:t>外设准备就绪（</a:t>
            </a:r>
            <a:r>
              <a:rPr lang="en-US" altLang="zh-CN" sz="2000" dirty="0"/>
              <a:t>ReaDy</a:t>
            </a:r>
            <a:r>
              <a:rPr lang="zh-CN" altLang="en-US" sz="2000" dirty="0"/>
              <a:t>）标志：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一旦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设备做好一次数据的接收或发送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，便发出一个设备动作完毕信号 ，使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RD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标志置“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1”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。在中断方式中，该标志用作为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中断源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触发器，简称中断触发器。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344170" lvl="1" indent="0" eaLnBrk="1" hangingPunct="1">
              <a:buNone/>
            </a:pP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对象 6"/>
          <p:cNvGraphicFramePr/>
          <p:nvPr/>
        </p:nvGraphicFramePr>
        <p:xfrm>
          <a:off x="611505" y="1916430"/>
          <a:ext cx="8320405" cy="4090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7518400" imgH="3638550" progId="Paint.Picture">
                  <p:embed/>
                </p:oleObj>
              </mc:Choice>
              <mc:Fallback>
                <p:oleObj name="" r:id="rId1" imgW="7518400" imgH="36385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1505" y="1916430"/>
                        <a:ext cx="8320405" cy="4090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4099" name="Rectangle 2"/>
          <p:cNvSpPr>
            <a:spLocks noGrp="1"/>
          </p:cNvSpPr>
          <p:nvPr>
            <p:ph type="title"/>
          </p:nvPr>
        </p:nvSpPr>
        <p:spPr>
          <a:xfrm>
            <a:off x="148590" y="132080"/>
            <a:ext cx="8538210" cy="630555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sz="3600" dirty="0">
                <a:cs typeface="Times New Roman" panose="02020603050405020304" pitchFamily="18" charset="0"/>
              </a:rPr>
              <a:t>8.1.1 </a:t>
            </a:r>
            <a:r>
              <a:rPr lang="zh-CN" altLang="en-US" sz="3600" dirty="0">
                <a:sym typeface="+mn-ea"/>
              </a:rPr>
              <a:t>输入</a:t>
            </a:r>
            <a:r>
              <a:rPr lang="en-US" altLang="zh-CN" sz="3600" dirty="0">
                <a:sym typeface="+mn-ea"/>
              </a:rPr>
              <a:t>/</a:t>
            </a:r>
            <a:r>
              <a:rPr lang="zh-CN" altLang="en-US" sz="3600" dirty="0">
                <a:sym typeface="+mn-ea"/>
              </a:rPr>
              <a:t>输出接口与端口</a:t>
            </a:r>
            <a:endParaRPr lang="zh-CN" altLang="en-US" sz="3600" dirty="0"/>
          </a:p>
        </p:txBody>
      </p:sp>
      <p:sp>
        <p:nvSpPr>
          <p:cNvPr id="4100" name="Rectangle 3"/>
          <p:cNvSpPr>
            <a:spLocks noGrp="1"/>
          </p:cNvSpPr>
          <p:nvPr>
            <p:ph idx="1"/>
          </p:nvPr>
        </p:nvSpPr>
        <p:spPr>
          <a:xfrm>
            <a:off x="179070" y="762318"/>
            <a:ext cx="8229600" cy="4411662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10000"/>
              </a:lnSpc>
              <a:buNone/>
            </a:pPr>
            <a:r>
              <a:rPr lang="zh-CN" altLang="en-US" sz="2600" dirty="0">
                <a:solidFill>
                  <a:srgbClr val="00B0F0"/>
                </a:solidFill>
              </a:rPr>
              <a:t>二、</a:t>
            </a:r>
            <a:r>
              <a:rPr lang="en-US" altLang="zh-CN" dirty="0">
                <a:solidFill>
                  <a:srgbClr val="00B0F0"/>
                </a:solidFill>
              </a:rPr>
              <a:t>CPU</a:t>
            </a:r>
            <a:r>
              <a:rPr lang="zh-CN" altLang="en-US" dirty="0">
                <a:solidFill>
                  <a:srgbClr val="00B0F0"/>
                </a:solidFill>
              </a:rPr>
              <a:t>与外设的连接</a:t>
            </a:r>
            <a:endParaRPr lang="zh-CN" altLang="en-US" sz="2600" dirty="0">
              <a:solidFill>
                <a:srgbClr val="00B0F0"/>
              </a:solidFill>
            </a:endParaRPr>
          </a:p>
          <a:p>
            <a:pPr marL="0" lvl="0" indent="0" eaLnBrk="1" hangingPunct="1">
              <a:lnSpc>
                <a:spcPct val="110000"/>
              </a:lnSpc>
              <a:buFont typeface="Wingdings" panose="05000000000000000000" charset="0"/>
              <a:buNone/>
            </a:pPr>
            <a:endParaRPr lang="zh-CN" altLang="en-US" sz="2535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11955" y="692785"/>
            <a:ext cx="4813935" cy="11988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I/O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端口：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接口内</a:t>
            </a:r>
            <a:r>
              <a:rPr lang="en-US" altLang="zh-CN" sz="2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CPU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能直接访问的寄存器，分为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命令</a:t>
            </a:r>
            <a:r>
              <a:rPr lang="en-US" altLang="zh-CN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/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控制端口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状态端口</a:t>
            </a:r>
            <a:r>
              <a:rPr lang="zh-CN" altLang="en-US" sz="2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数据端口</a:t>
            </a:r>
            <a:endParaRPr lang="zh-CN" altLang="en-US" sz="2400" b="1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560" y="5949315"/>
            <a:ext cx="35674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I/O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端口编址：统一编址</a:t>
            </a:r>
            <a:endParaRPr lang="zh-CN" altLang="en-US" sz="2400" b="1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独立编址</a:t>
            </a:r>
            <a:endParaRPr lang="zh-CN" altLang="en-US" sz="2400" b="1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5" name="Rectangle 2"/>
          <p:cNvSpPr>
            <a:spLocks noGrp="1"/>
          </p:cNvSpPr>
          <p:nvPr>
            <p:ph type="title"/>
          </p:nvPr>
        </p:nvSpPr>
        <p:spPr>
          <a:xfrm>
            <a:off x="-34290" y="122555"/>
            <a:ext cx="9131935" cy="63500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8.3.2 </a:t>
            </a:r>
            <a:r>
              <a:rPr lang="zh-CN" altLang="en-US" dirty="0"/>
              <a:t>程序中断方式的基本</a:t>
            </a:r>
            <a:r>
              <a:rPr lang="zh-CN" altLang="zh-CN" dirty="0"/>
              <a:t>I/O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pic>
        <p:nvPicPr>
          <p:cNvPr id="5" name="Picture 4" descr="8a6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621665"/>
            <a:ext cx="9295130" cy="51384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>
            <a:off x="3533140" y="2442210"/>
            <a:ext cx="864235" cy="504190"/>
          </a:xfrm>
          <a:prstGeom prst="rect">
            <a:avLst/>
          </a:prstGeom>
          <a:solidFill>
            <a:srgbClr val="F3A8F6">
              <a:alpha val="49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2" name="Rectangle 3"/>
          <p:cNvSpPr>
            <a:spLocks noGrp="1"/>
          </p:cNvSpPr>
          <p:nvPr>
            <p:ph idx="1"/>
          </p:nvPr>
        </p:nvSpPr>
        <p:spPr>
          <a:xfrm>
            <a:off x="219075" y="5620385"/>
            <a:ext cx="8637905" cy="1177290"/>
          </a:xfrm>
        </p:spPr>
        <p:txBody>
          <a:bodyPr vert="horz" wrap="square" lIns="91440" tIns="45720" rIns="91440" bIns="45720" anchor="t"/>
          <a:p>
            <a:pPr marL="0" indent="0" eaLnBrk="1" hangingPunct="1">
              <a:buNone/>
            </a:pPr>
            <a:r>
              <a:rPr lang="en-US" altLang="zh-CN" sz="2000" dirty="0"/>
              <a:t>EI</a:t>
            </a:r>
            <a:r>
              <a:rPr lang="zh-CN" altLang="en-US" sz="2000" dirty="0"/>
              <a:t>中断允许触发器：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EI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为“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”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时，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某设备可以向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CPU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发出中断请求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；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EI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为“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0”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时，不能向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发出中断请求，这意味着某中断源的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中断请求被禁止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。设置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EI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标志的目的，就是</a:t>
            </a:r>
            <a:r>
              <a:rPr lang="zh-CN" altLang="en-US" sz="2000" dirty="0">
                <a:solidFill>
                  <a:srgbClr val="0000FF"/>
                </a:solidFill>
                <a:sym typeface="+mn-ea"/>
              </a:rPr>
              <a:t>通过软件来控制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是否允许某设备发出中断请求。</a:t>
            </a: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5" name="Rectangle 2"/>
          <p:cNvSpPr>
            <a:spLocks noGrp="1"/>
          </p:cNvSpPr>
          <p:nvPr>
            <p:ph type="title"/>
          </p:nvPr>
        </p:nvSpPr>
        <p:spPr>
          <a:xfrm>
            <a:off x="-34290" y="122555"/>
            <a:ext cx="9131935" cy="63500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8.3.2 </a:t>
            </a:r>
            <a:r>
              <a:rPr lang="zh-CN" altLang="en-US" dirty="0"/>
              <a:t>程序中断方式的基本</a:t>
            </a:r>
            <a:r>
              <a:rPr lang="zh-CN" altLang="zh-CN" dirty="0"/>
              <a:t>I/O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pic>
        <p:nvPicPr>
          <p:cNvPr id="5" name="Picture 4" descr="8a6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691515"/>
            <a:ext cx="9295130" cy="51384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>
            <a:off x="1483360" y="2859405"/>
            <a:ext cx="735330" cy="425450"/>
          </a:xfrm>
          <a:prstGeom prst="rect">
            <a:avLst/>
          </a:prstGeom>
          <a:solidFill>
            <a:srgbClr val="F3A8F6">
              <a:alpha val="49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2" name="Rectangle 3"/>
          <p:cNvSpPr>
            <a:spLocks noGrp="1"/>
          </p:cNvSpPr>
          <p:nvPr>
            <p:ph idx="1"/>
          </p:nvPr>
        </p:nvSpPr>
        <p:spPr>
          <a:xfrm>
            <a:off x="229235" y="5829935"/>
            <a:ext cx="8229600" cy="808990"/>
          </a:xfrm>
        </p:spPr>
        <p:txBody>
          <a:bodyPr vert="horz" wrap="square" lIns="91440" tIns="45720" rIns="91440" bIns="45720" anchor="t"/>
          <a:p>
            <a:pPr marL="0" indent="0" eaLnBrk="1" hangingPunct="1">
              <a:buNone/>
            </a:pPr>
            <a:r>
              <a:rPr lang="en-US" altLang="zh-CN" sz="2000" dirty="0"/>
              <a:t>IR</a:t>
            </a:r>
            <a:r>
              <a:rPr lang="zh-CN" altLang="en-US" sz="2000" dirty="0"/>
              <a:t>中断请求触发器：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它暂存中断请求线上由设备发出的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中断请求信号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。当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IR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标志为“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”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时，表示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设备发出了中断请求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344170" lvl="1" indent="0" eaLnBrk="1" hangingPunct="1">
              <a:buNone/>
            </a:pP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5" name="Rectangle 2"/>
          <p:cNvSpPr>
            <a:spLocks noGrp="1"/>
          </p:cNvSpPr>
          <p:nvPr>
            <p:ph type="title"/>
          </p:nvPr>
        </p:nvSpPr>
        <p:spPr>
          <a:xfrm>
            <a:off x="-34290" y="122555"/>
            <a:ext cx="9131935" cy="63500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8.3.2 </a:t>
            </a:r>
            <a:r>
              <a:rPr lang="zh-CN" altLang="en-US" dirty="0"/>
              <a:t>程序中断方式的基本</a:t>
            </a:r>
            <a:r>
              <a:rPr lang="zh-CN" altLang="zh-CN" dirty="0"/>
              <a:t>I/O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pic>
        <p:nvPicPr>
          <p:cNvPr id="5" name="Picture 4" descr="8a6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691515"/>
            <a:ext cx="9295130" cy="51384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>
            <a:off x="518160" y="2869565"/>
            <a:ext cx="735330" cy="425450"/>
          </a:xfrm>
          <a:prstGeom prst="rect">
            <a:avLst/>
          </a:prstGeom>
          <a:solidFill>
            <a:srgbClr val="F3A8F6">
              <a:alpha val="49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2" name="Rectangle 3"/>
          <p:cNvSpPr>
            <a:spLocks noGrp="1"/>
          </p:cNvSpPr>
          <p:nvPr>
            <p:ph idx="1"/>
          </p:nvPr>
        </p:nvSpPr>
        <p:spPr>
          <a:xfrm>
            <a:off x="229235" y="5829935"/>
            <a:ext cx="8229600" cy="808990"/>
          </a:xfrm>
        </p:spPr>
        <p:txBody>
          <a:bodyPr vert="horz" wrap="square" lIns="91440" tIns="45720" rIns="91440" bIns="45720" anchor="t"/>
          <a:p>
            <a:pPr marL="0" indent="0" eaLnBrk="1" hangingPunct="1">
              <a:buNone/>
            </a:pPr>
            <a:r>
              <a:rPr lang="zh-CN" altLang="en-US" sz="2000" dirty="0">
                <a:solidFill>
                  <a:srgbClr val="FF00FF"/>
                </a:solidFill>
                <a:sym typeface="+mn-ea"/>
              </a:rPr>
              <a:t>中断屏蔽触发器</a:t>
            </a:r>
            <a:r>
              <a:rPr lang="en-US" altLang="zh-CN" sz="2000">
                <a:solidFill>
                  <a:srgbClr val="FF00FF"/>
                </a:solidFill>
                <a:sym typeface="+mn-ea"/>
              </a:rPr>
              <a:t>(IM)</a:t>
            </a:r>
            <a:r>
              <a:rPr lang="en-US" altLang="zh-CN" sz="2000" dirty="0">
                <a:sym typeface="+mn-ea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是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是否受理中断或批准中断的标志。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IM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标志为“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0”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时，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可以受理外界的中断请求，反之，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IM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标志为“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”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时，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CPU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不受理外界的中断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344170" lvl="1" indent="0" eaLnBrk="1" hangingPunct="1">
              <a:buNone/>
            </a:pPr>
            <a:endParaRPr lang="zh-CN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8a6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85" y="-22225"/>
            <a:ext cx="9295130" cy="51384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>
          <a:xfrm>
            <a:off x="6478905" y="5534660"/>
            <a:ext cx="2133600" cy="457200"/>
          </a:xfrm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5365" name="Rectangle 5"/>
          <p:cNvSpPr/>
          <p:nvPr/>
        </p:nvSpPr>
        <p:spPr>
          <a:xfrm>
            <a:off x="0" y="5013325"/>
            <a:ext cx="8941435" cy="19380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p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①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由程序启动外设，将该外设接口的工作标志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忙标志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)BS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置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，“准备就绪”标志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RD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清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   </a:t>
            </a:r>
            <a:r>
              <a:rPr lang="en-US" altLang="zh-CN" sz="24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② </a:t>
            </a:r>
            <a:r>
              <a:rPr lang="zh-CN" altLang="en-US" sz="24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接口向外设发出启动信号</a:t>
            </a:r>
            <a:r>
              <a:rPr lang="en-US" altLang="zh-CN" sz="24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endParaRPr lang="en-US" altLang="zh-CN" sz="2400" b="1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③ 数据由外设传送到接口的缓冲寄存器  </a:t>
            </a:r>
            <a:r>
              <a:rPr lang="en-US" altLang="zh-CN" sz="2400" b="1" dirty="0">
                <a:solidFill>
                  <a:srgbClr val="FFB119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④当设备动作结束或缓冲寄存器数据填满时，设备向接口送出一控制信号，将数据“准备就绪”标志RD置“1”；</a:t>
            </a:r>
            <a:endParaRPr lang="en-US" altLang="zh-CN" sz="2400" b="1" dirty="0">
              <a:solidFill>
                <a:srgbClr val="FFB119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2057400" y="669290"/>
            <a:ext cx="2727960" cy="298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" name="直接连接符 2"/>
          <p:cNvCxnSpPr/>
          <p:nvPr/>
        </p:nvCxnSpPr>
        <p:spPr>
          <a:xfrm>
            <a:off x="4713605" y="1490980"/>
            <a:ext cx="136779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" name="直接连接符 3"/>
          <p:cNvCxnSpPr/>
          <p:nvPr/>
        </p:nvCxnSpPr>
        <p:spPr>
          <a:xfrm flipH="1">
            <a:off x="4713605" y="709295"/>
            <a:ext cx="31115" cy="135763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直接连接符 5"/>
          <p:cNvCxnSpPr/>
          <p:nvPr/>
        </p:nvCxnSpPr>
        <p:spPr>
          <a:xfrm>
            <a:off x="4716145" y="2060575"/>
            <a:ext cx="286385" cy="38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" name="直接连接符 6"/>
          <p:cNvCxnSpPr/>
          <p:nvPr/>
        </p:nvCxnSpPr>
        <p:spPr>
          <a:xfrm flipV="1">
            <a:off x="6058535" y="1059180"/>
            <a:ext cx="22860" cy="4464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直接连接符 7"/>
          <p:cNvCxnSpPr/>
          <p:nvPr/>
        </p:nvCxnSpPr>
        <p:spPr>
          <a:xfrm flipH="1" flipV="1">
            <a:off x="5865495" y="1059180"/>
            <a:ext cx="203200" cy="8255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直接连接符 8"/>
          <p:cNvCxnSpPr/>
          <p:nvPr/>
        </p:nvCxnSpPr>
        <p:spPr>
          <a:xfrm flipH="1" flipV="1">
            <a:off x="5721985" y="699135"/>
            <a:ext cx="10795" cy="13970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直接连接符 9"/>
          <p:cNvCxnSpPr/>
          <p:nvPr/>
        </p:nvCxnSpPr>
        <p:spPr>
          <a:xfrm>
            <a:off x="5721985" y="669925"/>
            <a:ext cx="1367790" cy="2984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直接连接符 11"/>
          <p:cNvCxnSpPr/>
          <p:nvPr/>
        </p:nvCxnSpPr>
        <p:spPr>
          <a:xfrm flipH="1">
            <a:off x="5868035" y="3493135"/>
            <a:ext cx="1327785" cy="7620"/>
          </a:xfrm>
          <a:prstGeom prst="line">
            <a:avLst/>
          </a:prstGeom>
          <a:solidFill>
            <a:schemeClr val="accent1"/>
          </a:solidFill>
          <a:ln w="88900" cap="flat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直接连接符 12"/>
          <p:cNvCxnSpPr/>
          <p:nvPr/>
        </p:nvCxnSpPr>
        <p:spPr>
          <a:xfrm flipH="1" flipV="1">
            <a:off x="5815965" y="2091690"/>
            <a:ext cx="1379855" cy="9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/>
      <p:bldP spid="15365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8a6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85" y="-22225"/>
            <a:ext cx="9295130" cy="51384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>
          <a:xfrm>
            <a:off x="6478905" y="5534660"/>
            <a:ext cx="2133600" cy="457200"/>
          </a:xfrm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5365" name="Rectangle 5"/>
          <p:cNvSpPr/>
          <p:nvPr/>
        </p:nvSpPr>
        <p:spPr>
          <a:xfrm>
            <a:off x="18415" y="4940935"/>
            <a:ext cx="8941435" cy="19380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p>
            <a:r>
              <a:rPr lang="en-US" altLang="zh-CN" sz="2400" b="1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黑体" panose="02010609060101010101" charset="-122"/>
              </a:rPr>
              <a:t>⑤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允许中断标志EI为“1”时，接口向CPU发出中断请求信号；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sz="24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⑥</a:t>
            </a:r>
            <a:r>
              <a:rPr lang="en-US" sz="24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4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在一条指令执行末尾CPU检查中断请求线，将中断请求线的请求信号接收到“中断请求”标志IR；</a:t>
            </a:r>
            <a:r>
              <a:rPr lang="en-US" altLang="zh-CN" sz="2400" b="1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黑体" panose="02010609060101010101" charset="-122"/>
              </a:rPr>
              <a:t>⑦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如果“中断屏蔽”标志IM为“0”时，CPU在一条指令执行结束后受理外设的中断请求，向外设发出响应中断信号并关闭中断；  </a:t>
            </a:r>
            <a:endParaRPr lang="en-US" altLang="zh-CN" sz="2400" b="1" dirty="0">
              <a:solidFill>
                <a:srgbClr val="FFB119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 flipV="1">
            <a:off x="4067810" y="1628775"/>
            <a:ext cx="32385" cy="1822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直接连接符 13"/>
          <p:cNvCxnSpPr/>
          <p:nvPr/>
        </p:nvCxnSpPr>
        <p:spPr>
          <a:xfrm>
            <a:off x="4090035" y="1661795"/>
            <a:ext cx="410210" cy="3873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直接连接符 14"/>
          <p:cNvCxnSpPr/>
          <p:nvPr/>
        </p:nvCxnSpPr>
        <p:spPr>
          <a:xfrm>
            <a:off x="4478655" y="1661795"/>
            <a:ext cx="21590" cy="9747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直接连接符 15"/>
          <p:cNvCxnSpPr/>
          <p:nvPr/>
        </p:nvCxnSpPr>
        <p:spPr>
          <a:xfrm flipH="1" flipV="1">
            <a:off x="4211955" y="2564765"/>
            <a:ext cx="276225" cy="3238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直接连接符 16"/>
          <p:cNvCxnSpPr/>
          <p:nvPr/>
        </p:nvCxnSpPr>
        <p:spPr>
          <a:xfrm flipH="1" flipV="1">
            <a:off x="5724525" y="1700530"/>
            <a:ext cx="27940" cy="1308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直接连接符 17"/>
          <p:cNvCxnSpPr/>
          <p:nvPr/>
        </p:nvCxnSpPr>
        <p:spPr>
          <a:xfrm>
            <a:off x="5722620" y="1671955"/>
            <a:ext cx="361950" cy="2857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直接连接符 18"/>
          <p:cNvCxnSpPr/>
          <p:nvPr/>
        </p:nvCxnSpPr>
        <p:spPr>
          <a:xfrm>
            <a:off x="6041390" y="1701800"/>
            <a:ext cx="43180" cy="107886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直接连接符 19"/>
          <p:cNvCxnSpPr/>
          <p:nvPr/>
        </p:nvCxnSpPr>
        <p:spPr>
          <a:xfrm flipH="1" flipV="1">
            <a:off x="4211955" y="2780665"/>
            <a:ext cx="1878965" cy="457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直接连接符 20"/>
          <p:cNvCxnSpPr/>
          <p:nvPr/>
        </p:nvCxnSpPr>
        <p:spPr>
          <a:xfrm flipH="1">
            <a:off x="1979930" y="2696845"/>
            <a:ext cx="1841500" cy="1206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直接连接符 21"/>
          <p:cNvCxnSpPr/>
          <p:nvPr/>
        </p:nvCxnSpPr>
        <p:spPr>
          <a:xfrm flipH="1" flipV="1">
            <a:off x="1907540" y="2564765"/>
            <a:ext cx="62865" cy="1619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直接连接符 22"/>
          <p:cNvCxnSpPr/>
          <p:nvPr/>
        </p:nvCxnSpPr>
        <p:spPr>
          <a:xfrm>
            <a:off x="984885" y="2905760"/>
            <a:ext cx="562610" cy="1905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直接连接符 23"/>
          <p:cNvCxnSpPr/>
          <p:nvPr/>
        </p:nvCxnSpPr>
        <p:spPr>
          <a:xfrm flipH="1" flipV="1">
            <a:off x="1547495" y="2564765"/>
            <a:ext cx="14605" cy="38100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直接连接符 24"/>
          <p:cNvCxnSpPr/>
          <p:nvPr/>
        </p:nvCxnSpPr>
        <p:spPr>
          <a:xfrm flipV="1">
            <a:off x="586740" y="1916430"/>
            <a:ext cx="24765" cy="2940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直接连接符 25"/>
          <p:cNvCxnSpPr/>
          <p:nvPr/>
        </p:nvCxnSpPr>
        <p:spPr>
          <a:xfrm>
            <a:off x="586740" y="1941830"/>
            <a:ext cx="600710" cy="469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直接连接符 26"/>
          <p:cNvCxnSpPr/>
          <p:nvPr/>
        </p:nvCxnSpPr>
        <p:spPr>
          <a:xfrm flipV="1">
            <a:off x="1163955" y="1772920"/>
            <a:ext cx="23495" cy="2082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直接连接符 27"/>
          <p:cNvCxnSpPr/>
          <p:nvPr/>
        </p:nvCxnSpPr>
        <p:spPr>
          <a:xfrm flipH="1" flipV="1">
            <a:off x="1979930" y="1916430"/>
            <a:ext cx="10160" cy="2540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直接连接符 28"/>
          <p:cNvCxnSpPr/>
          <p:nvPr/>
        </p:nvCxnSpPr>
        <p:spPr>
          <a:xfrm flipH="1">
            <a:off x="1403985" y="1951355"/>
            <a:ext cx="575945" cy="3746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直接连接符 29"/>
          <p:cNvCxnSpPr/>
          <p:nvPr/>
        </p:nvCxnSpPr>
        <p:spPr>
          <a:xfrm flipH="1" flipV="1">
            <a:off x="1331595" y="1844675"/>
            <a:ext cx="60960" cy="1866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直接连接符 30"/>
          <p:cNvCxnSpPr/>
          <p:nvPr/>
        </p:nvCxnSpPr>
        <p:spPr>
          <a:xfrm flipV="1">
            <a:off x="1303020" y="1268730"/>
            <a:ext cx="28575" cy="21526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直接连接符 31"/>
          <p:cNvCxnSpPr/>
          <p:nvPr/>
        </p:nvCxnSpPr>
        <p:spPr>
          <a:xfrm flipH="1">
            <a:off x="323850" y="1314450"/>
            <a:ext cx="979170" cy="2603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直接连接符 32"/>
          <p:cNvCxnSpPr/>
          <p:nvPr/>
        </p:nvCxnSpPr>
        <p:spPr>
          <a:xfrm>
            <a:off x="323850" y="1412875"/>
            <a:ext cx="45720" cy="33312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直接连接符 33"/>
          <p:cNvCxnSpPr/>
          <p:nvPr/>
        </p:nvCxnSpPr>
        <p:spPr>
          <a:xfrm>
            <a:off x="337820" y="4708525"/>
            <a:ext cx="3802380" cy="165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直接连接符 34"/>
          <p:cNvCxnSpPr/>
          <p:nvPr/>
        </p:nvCxnSpPr>
        <p:spPr>
          <a:xfrm flipV="1">
            <a:off x="4110355" y="4494530"/>
            <a:ext cx="29845" cy="2495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直接连接符 35"/>
          <p:cNvCxnSpPr/>
          <p:nvPr/>
        </p:nvCxnSpPr>
        <p:spPr>
          <a:xfrm>
            <a:off x="611505" y="2708910"/>
            <a:ext cx="72009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直接连接符 36"/>
          <p:cNvCxnSpPr/>
          <p:nvPr/>
        </p:nvCxnSpPr>
        <p:spPr>
          <a:xfrm flipH="1" flipV="1">
            <a:off x="1259840" y="2420620"/>
            <a:ext cx="33655" cy="3175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直接连接符 37"/>
          <p:cNvCxnSpPr/>
          <p:nvPr/>
        </p:nvCxnSpPr>
        <p:spPr>
          <a:xfrm flipH="1" flipV="1">
            <a:off x="1115695" y="2420620"/>
            <a:ext cx="187325" cy="3873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/>
      <p:bldP spid="1536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8a6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65" y="0"/>
            <a:ext cx="9295130" cy="51384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0" name="灯片编号占位符 5"/>
          <p:cNvSpPr txBox="1">
            <a:spLocks noGrp="1"/>
          </p:cNvSpPr>
          <p:nvPr>
            <p:ph type="sldNum" sz="quarter" idx="12"/>
          </p:nvPr>
        </p:nvSpPr>
        <p:spPr>
          <a:xfrm>
            <a:off x="6478905" y="5534660"/>
            <a:ext cx="2133600" cy="457200"/>
          </a:xfrm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5365" name="Rectangle 5"/>
          <p:cNvSpPr/>
          <p:nvPr/>
        </p:nvSpPr>
        <p:spPr>
          <a:xfrm>
            <a:off x="0" y="5013325"/>
            <a:ext cx="8941435" cy="119888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p>
            <a:r>
              <a:rPr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⑧转向该设备的中断服务程序入口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sz="24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⑨在中断服务程序通过输入指令把接口中数据缓冲寄存器的数据读至CPU中的寄存器</a:t>
            </a:r>
            <a:r>
              <a:rPr lang="en-US" altLang="zh-CN" sz="24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endParaRPr lang="en-US" altLang="zh-CN" sz="2400" b="1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⑩ CPU发出控制信号C将接口中的BS和RD标志复位</a:t>
            </a:r>
            <a:endParaRPr lang="en-US" altLang="zh-CN" sz="2400" b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 flipV="1">
            <a:off x="2987675" y="4293235"/>
            <a:ext cx="468630" cy="26035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直接连接符 13"/>
          <p:cNvCxnSpPr/>
          <p:nvPr/>
        </p:nvCxnSpPr>
        <p:spPr>
          <a:xfrm flipH="1" flipV="1">
            <a:off x="2987675" y="3500755"/>
            <a:ext cx="635" cy="788670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直接连接符 14"/>
          <p:cNvCxnSpPr/>
          <p:nvPr/>
        </p:nvCxnSpPr>
        <p:spPr>
          <a:xfrm flipH="1" flipV="1">
            <a:off x="2153285" y="3573145"/>
            <a:ext cx="804545" cy="22225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直接连接符 15"/>
          <p:cNvCxnSpPr/>
          <p:nvPr/>
        </p:nvCxnSpPr>
        <p:spPr>
          <a:xfrm>
            <a:off x="2112645" y="3503295"/>
            <a:ext cx="11430" cy="861695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直接连接符 16"/>
          <p:cNvCxnSpPr/>
          <p:nvPr/>
        </p:nvCxnSpPr>
        <p:spPr>
          <a:xfrm flipH="1">
            <a:off x="1907540" y="4349115"/>
            <a:ext cx="254635" cy="15875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直接连接符 17"/>
          <p:cNvCxnSpPr/>
          <p:nvPr/>
        </p:nvCxnSpPr>
        <p:spPr>
          <a:xfrm flipH="1" flipV="1">
            <a:off x="1115695" y="4293235"/>
            <a:ext cx="220345" cy="36195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直接连接符 18"/>
          <p:cNvCxnSpPr/>
          <p:nvPr/>
        </p:nvCxnSpPr>
        <p:spPr>
          <a:xfrm flipH="1" flipV="1">
            <a:off x="1764030" y="3429000"/>
            <a:ext cx="1881505" cy="4445"/>
          </a:xfrm>
          <a:prstGeom prst="line">
            <a:avLst/>
          </a:prstGeom>
          <a:ln w="101600">
            <a:solidFill>
              <a:srgbClr val="FF00FF"/>
            </a:solidFill>
            <a:headEnd type="none" w="sm" len="sm"/>
            <a:tailEnd type="triangl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2112645" y="836930"/>
            <a:ext cx="2675255" cy="38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直接连接符 21"/>
          <p:cNvCxnSpPr/>
          <p:nvPr/>
        </p:nvCxnSpPr>
        <p:spPr>
          <a:xfrm>
            <a:off x="4740275" y="855345"/>
            <a:ext cx="47625" cy="12776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直接连接符 22"/>
          <p:cNvCxnSpPr/>
          <p:nvPr/>
        </p:nvCxnSpPr>
        <p:spPr>
          <a:xfrm flipV="1">
            <a:off x="4780280" y="2060575"/>
            <a:ext cx="295910" cy="190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直接连接符 23"/>
          <p:cNvCxnSpPr/>
          <p:nvPr/>
        </p:nvCxnSpPr>
        <p:spPr>
          <a:xfrm flipV="1">
            <a:off x="4740275" y="980440"/>
            <a:ext cx="335915" cy="184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bevel/>
            <a:headEnd type="none" w="sm" len="sm"/>
            <a:tailEnd type="triangl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/>
      <p:bldP spid="15365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5" name="Rectangle 2"/>
          <p:cNvSpPr>
            <a:spLocks noGrp="1"/>
          </p:cNvSpPr>
          <p:nvPr>
            <p:ph type="title"/>
          </p:nvPr>
        </p:nvSpPr>
        <p:spPr>
          <a:xfrm>
            <a:off x="-34290" y="122555"/>
            <a:ext cx="9131935" cy="63500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8.3.2 </a:t>
            </a:r>
            <a:r>
              <a:rPr lang="zh-CN" altLang="en-US" dirty="0"/>
              <a:t>程序中断方式的基本</a:t>
            </a:r>
            <a:r>
              <a:rPr lang="zh-CN" altLang="zh-CN" dirty="0"/>
              <a:t>I/O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pic>
        <p:nvPicPr>
          <p:cNvPr id="5" name="Picture 4" descr="8a6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" y="662305"/>
            <a:ext cx="8818245" cy="4874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2" name="Rectangle 3"/>
          <p:cNvSpPr>
            <a:spLocks noGrp="1"/>
          </p:cNvSpPr>
          <p:nvPr>
            <p:ph idx="1"/>
          </p:nvPr>
        </p:nvSpPr>
        <p:spPr>
          <a:xfrm>
            <a:off x="229235" y="5829935"/>
            <a:ext cx="8229600" cy="808990"/>
          </a:xfrm>
        </p:spPr>
        <p:txBody>
          <a:bodyPr vert="horz" wrap="square" lIns="91440" tIns="45720" rIns="91440" bIns="45720" anchor="t"/>
          <a:p>
            <a:pPr marL="0" indent="0" eaLnBrk="1" hangingPunct="1">
              <a:buNone/>
            </a:pPr>
            <a:r>
              <a:rPr lang="zh-CN" altLang="en-US" sz="2000" dirty="0">
                <a:solidFill>
                  <a:srgbClr val="FF00FF"/>
                </a:solidFill>
                <a:sym typeface="+mn-ea"/>
              </a:rPr>
              <a:t>中断向量逻辑：</a:t>
            </a:r>
            <a:r>
              <a:rPr lang="en-US" altLang="zh-CN" sz="2000" dirty="0">
                <a:sym typeface="+mn-ea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当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识别出某中断源时，由硬件直接产生一个与该中断源对应的向量地址，很快便引入中断服务程序。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34410" y="4542155"/>
            <a:ext cx="1282065" cy="425450"/>
          </a:xfrm>
          <a:prstGeom prst="rect">
            <a:avLst/>
          </a:prstGeom>
          <a:solidFill>
            <a:srgbClr val="F3A8F6">
              <a:alpha val="49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6387" name="Rectangle 2"/>
          <p:cNvSpPr>
            <a:spLocks noGrp="1"/>
          </p:cNvSpPr>
          <p:nvPr>
            <p:ph type="title"/>
          </p:nvPr>
        </p:nvSpPr>
        <p:spPr>
          <a:xfrm>
            <a:off x="320675" y="0"/>
            <a:ext cx="8366760" cy="641985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8.3</a:t>
            </a:r>
            <a:r>
              <a:rPr lang="en-US" altLang="zh-CN" dirty="0"/>
              <a:t>.3</a:t>
            </a:r>
            <a:r>
              <a:rPr lang="zh-CN" altLang="en-US" dirty="0"/>
              <a:t>单级中断：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串行排队链法</a:t>
            </a:r>
            <a:endParaRPr lang="zh-CN" altLang="en-US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8437" name="Picture 5" descr="8a8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30" y="2414270"/>
            <a:ext cx="7574915" cy="44437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0960" y="2829560"/>
            <a:ext cx="20828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b="1" dirty="0">
                <a:solidFill>
                  <a:srgbClr val="0000FF"/>
                </a:solidFill>
                <a:sym typeface="+mn-ea"/>
              </a:rPr>
              <a:t>IR1</a:t>
            </a:r>
            <a:r>
              <a:rPr lang="zh-CN" altLang="en-US" b="1" dirty="0">
                <a:solidFill>
                  <a:srgbClr val="0000FF"/>
                </a:solidFill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sym typeface="+mn-ea"/>
              </a:rPr>
              <a:t>IR2</a:t>
            </a:r>
            <a:r>
              <a:rPr lang="zh-CN" altLang="en-US" b="1" dirty="0">
                <a:solidFill>
                  <a:srgbClr val="0000FF"/>
                </a:solidFill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sym typeface="+mn-ea"/>
              </a:rPr>
              <a:t>IR3</a:t>
            </a:r>
            <a:r>
              <a:rPr lang="zh-CN" altLang="en-US" b="1" dirty="0">
                <a:solidFill>
                  <a:srgbClr val="0000FF"/>
                </a:solidFill>
                <a:sym typeface="+mn-ea"/>
              </a:rPr>
              <a:t>为</a:t>
            </a:r>
            <a:endParaRPr lang="zh-CN" altLang="en-US" b="1" dirty="0">
              <a:solidFill>
                <a:srgbClr val="0000FF"/>
              </a:solidFill>
              <a:sym typeface="+mn-ea"/>
            </a:endParaRPr>
          </a:p>
          <a:p>
            <a:pPr algn="l"/>
            <a:r>
              <a:rPr lang="zh-CN" altLang="en-US" b="1" dirty="0">
                <a:solidFill>
                  <a:srgbClr val="0000FF"/>
                </a:solidFill>
                <a:sym typeface="+mn-ea"/>
              </a:rPr>
              <a:t>中断请求信号， </a:t>
            </a:r>
            <a:endParaRPr lang="zh-CN" altLang="en-US" b="1" dirty="0">
              <a:solidFill>
                <a:srgbClr val="0000FF"/>
              </a:solidFill>
              <a:sym typeface="+mn-ea"/>
            </a:endParaRPr>
          </a:p>
          <a:p>
            <a:pPr algn="l"/>
            <a:r>
              <a:rPr lang="zh-CN" altLang="en-US" b="1" dirty="0">
                <a:solidFill>
                  <a:srgbClr val="0000FF"/>
                </a:solidFill>
                <a:sym typeface="+mn-ea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sym typeface="+mn-ea"/>
              </a:rPr>
              <a:t>IS1</a:t>
            </a:r>
            <a:r>
              <a:rPr lang="zh-CN" altLang="en-US" b="1" dirty="0">
                <a:solidFill>
                  <a:srgbClr val="0000FF"/>
                </a:solidFill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sym typeface="+mn-ea"/>
              </a:rPr>
              <a:t>IS2</a:t>
            </a:r>
            <a:r>
              <a:rPr lang="zh-CN" altLang="en-US" b="1" dirty="0">
                <a:solidFill>
                  <a:srgbClr val="0000FF"/>
                </a:solidFill>
                <a:sym typeface="+mn-ea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sym typeface="+mn-ea"/>
              </a:rPr>
              <a:t>IS3</a:t>
            </a:r>
            <a:r>
              <a:rPr lang="zh-CN" altLang="en-US" b="1" dirty="0">
                <a:solidFill>
                  <a:srgbClr val="0000FF"/>
                </a:solidFill>
                <a:sym typeface="+mn-ea"/>
              </a:rPr>
              <a:t>为</a:t>
            </a:r>
            <a:endParaRPr lang="zh-CN" altLang="en-US" b="1" dirty="0">
              <a:solidFill>
                <a:srgbClr val="0000FF"/>
              </a:solidFill>
              <a:sym typeface="+mn-ea"/>
            </a:endParaRPr>
          </a:p>
          <a:p>
            <a:pPr algn="l"/>
            <a:r>
              <a:rPr lang="zh-CN" altLang="en-US" b="1" dirty="0">
                <a:solidFill>
                  <a:srgbClr val="0000FF"/>
                </a:solidFill>
                <a:sym typeface="+mn-ea"/>
              </a:rPr>
              <a:t>中断选中信号</a:t>
            </a:r>
            <a:endParaRPr lang="zh-CN" altLang="en-US" b="1" dirty="0">
              <a:solidFill>
                <a:srgbClr val="0000FF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960" y="2195195"/>
            <a:ext cx="2631440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中断向量的产生：</a:t>
            </a:r>
            <a:endParaRPr lang="zh-CN" altLang="en-US" sz="24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4905" y="6060440"/>
            <a:ext cx="14592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800" b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INTI</a:t>
            </a:r>
            <a:r>
              <a:rPr lang="zh-CN" altLang="en-US" sz="1800" b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为中断排队输入</a:t>
            </a:r>
            <a:endParaRPr lang="zh-CN" altLang="en-US" sz="1800" b="1" dirty="0">
              <a:solidFill>
                <a:srgbClr val="00B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74915" y="6154420"/>
            <a:ext cx="14592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800" b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INTO</a:t>
            </a:r>
            <a:r>
              <a:rPr lang="zh-CN" altLang="en-US" sz="1800" b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为中断排队输出</a:t>
            </a:r>
            <a:endParaRPr lang="zh-CN" altLang="en-US" sz="1800" b="1" dirty="0">
              <a:solidFill>
                <a:srgbClr val="00B05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7412" name="Rectangle 3"/>
          <p:cNvSpPr>
            <a:spLocks noGrp="1"/>
          </p:cNvSpPr>
          <p:nvPr>
            <p:ph idx="1"/>
          </p:nvPr>
        </p:nvSpPr>
        <p:spPr>
          <a:xfrm>
            <a:off x="214630" y="481330"/>
            <a:ext cx="8929370" cy="1236345"/>
          </a:xfrm>
        </p:spPr>
        <p:txBody>
          <a:bodyPr vert="horz" wrap="square" lIns="91440" tIns="45720" rIns="91440" bIns="45720" anchor="t"/>
          <a:p>
            <a:pPr lvl="1" eaLnBrk="1" hangingPunct="1"/>
            <a:r>
              <a:rPr lang="zh-CN" altLang="en-US" dirty="0"/>
              <a:t>当</a:t>
            </a:r>
            <a:r>
              <a:rPr lang="en-US" altLang="zh-CN" dirty="0"/>
              <a:t>CPU</a:t>
            </a:r>
            <a:r>
              <a:rPr lang="zh-CN" altLang="en-US" dirty="0"/>
              <a:t>响应中断时，由硬件直接产生一个固定的地址</a:t>
            </a:r>
            <a:r>
              <a:rPr lang="en-US" altLang="zh-CN" dirty="0"/>
              <a:t>(</a:t>
            </a:r>
            <a:r>
              <a:rPr lang="zh-CN" altLang="en-US" dirty="0"/>
              <a:t>即</a:t>
            </a:r>
            <a:r>
              <a:rPr lang="zh-CN" altLang="en-US" dirty="0">
                <a:solidFill>
                  <a:srgbClr val="FF00FF"/>
                </a:solidFill>
              </a:rPr>
              <a:t>向量地址</a:t>
            </a:r>
            <a:r>
              <a:rPr lang="en-US" altLang="zh-CN" dirty="0"/>
              <a:t>)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由向量地址指出每个中断源设备的</a:t>
            </a:r>
            <a:r>
              <a:rPr lang="zh-CN" altLang="en-US" dirty="0">
                <a:solidFill>
                  <a:srgbClr val="FF00FF"/>
                </a:solidFill>
              </a:rPr>
              <a:t>中断服务程序入口</a:t>
            </a:r>
            <a:r>
              <a:rPr lang="zh-CN" altLang="en-US" dirty="0"/>
              <a:t>，这种方法通常称为向量中断。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5363" name="Rectangle 2"/>
          <p:cNvSpPr>
            <a:spLocks noGrp="1"/>
          </p:cNvSpPr>
          <p:nvPr>
            <p:ph type="title"/>
          </p:nvPr>
        </p:nvSpPr>
        <p:spPr>
          <a:xfrm>
            <a:off x="387985" y="0"/>
            <a:ext cx="7543800" cy="69215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8.3</a:t>
            </a:r>
            <a:r>
              <a:rPr lang="en-US" altLang="zh-CN" dirty="0"/>
              <a:t>.3</a:t>
            </a:r>
            <a:r>
              <a:rPr lang="zh-CN" altLang="en-US" dirty="0"/>
              <a:t>单级中断</a:t>
            </a:r>
            <a:endParaRPr lang="zh-CN" altLang="en-US" dirty="0"/>
          </a:p>
        </p:txBody>
      </p:sp>
      <p:pic>
        <p:nvPicPr>
          <p:cNvPr id="18436" name="Picture 4" descr="D:\jinerwork\组成\白中英版改编\Chap08\Image\8.5.gif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457200" y="2519680"/>
            <a:ext cx="8137525" cy="4338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0" name="Rectangle 3"/>
          <p:cNvSpPr>
            <a:spLocks noGrp="1"/>
          </p:cNvSpPr>
          <p:nvPr>
            <p:ph idx="1"/>
          </p:nvPr>
        </p:nvSpPr>
        <p:spPr>
          <a:xfrm>
            <a:off x="278130" y="583565"/>
            <a:ext cx="8229600" cy="1643380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10000"/>
              </a:lnSpc>
            </a:pPr>
            <a:r>
              <a:rPr lang="zh-CN" altLang="en-US" sz="2000" dirty="0"/>
              <a:t>单级中断的概念：</a:t>
            </a:r>
            <a:r>
              <a:rPr lang="zh-CN" altLang="en-US" sz="2000" dirty="0">
                <a:solidFill>
                  <a:schemeClr val="tx1"/>
                </a:solidFill>
              </a:rPr>
              <a:t>所有中断源属于同一级，离</a:t>
            </a:r>
            <a:r>
              <a:rPr lang="en-US" altLang="zh-CN" sz="2000" dirty="0">
                <a:solidFill>
                  <a:schemeClr val="tx1"/>
                </a:solidFill>
              </a:rPr>
              <a:t>CPU</a:t>
            </a:r>
            <a:r>
              <a:rPr lang="zh-CN" altLang="en-US" sz="2000" dirty="0">
                <a:solidFill>
                  <a:schemeClr val="tx1"/>
                </a:solidFill>
              </a:rPr>
              <a:t>越近，优先级越高。</a:t>
            </a:r>
            <a:endParaRPr lang="zh-CN" altLang="en-US" sz="2000" dirty="0"/>
          </a:p>
          <a:p>
            <a:pPr eaLnBrk="1" hangingPunct="1">
              <a:lnSpc>
                <a:spcPct val="110000"/>
              </a:lnSpc>
            </a:pPr>
            <a:r>
              <a:rPr lang="zh-CN" altLang="en-US" sz="2000" dirty="0">
                <a:solidFill>
                  <a:srgbClr val="0000FF"/>
                </a:solidFill>
                <a:sym typeface="+mn-ea"/>
              </a:rPr>
              <a:t>当响应某一中断请求时，执行该中断源的中断服务程序。在此过程中，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不允许其他中断源再打断</a:t>
            </a:r>
            <a:r>
              <a:rPr lang="zh-CN" altLang="en-US" sz="2000" dirty="0">
                <a:solidFill>
                  <a:srgbClr val="0000FF"/>
                </a:solidFill>
                <a:sym typeface="+mn-ea"/>
              </a:rPr>
              <a:t>中断服务程序，即使优先权比它高的中断源也不能再打断。</a:t>
            </a:r>
            <a:endParaRPr lang="zh-CN" altLang="en-US" sz="2000" dirty="0"/>
          </a:p>
          <a:p>
            <a:pPr eaLnBrk="1" hangingPunct="1">
              <a:lnSpc>
                <a:spcPct val="110000"/>
              </a:lnSpc>
            </a:pPr>
            <a:r>
              <a:rPr lang="zh-CN" altLang="en-US" sz="2000" dirty="0"/>
              <a:t>中断源的识别：</a:t>
            </a:r>
            <a:r>
              <a:rPr lang="zh-CN" altLang="en-US" sz="2000" dirty="0">
                <a:solidFill>
                  <a:schemeClr val="tx1"/>
                </a:solidFill>
              </a:rPr>
              <a:t>串行排队链法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8435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7543800" cy="70104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8.3.4</a:t>
            </a:r>
            <a:r>
              <a:rPr lang="zh-CN" altLang="en-US" dirty="0"/>
              <a:t>多级中断</a:t>
            </a:r>
            <a:endParaRPr lang="zh-CN" altLang="en-US" dirty="0"/>
          </a:p>
        </p:txBody>
      </p:sp>
      <p:pic>
        <p:nvPicPr>
          <p:cNvPr id="21508" name="Picture 4" descr="8a9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rcRect b="59394"/>
          <a:stretch>
            <a:fillRect/>
          </a:stretch>
        </p:blipFill>
        <p:spPr>
          <a:xfrm>
            <a:off x="273685" y="2891790"/>
            <a:ext cx="8596630" cy="38138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0" name="Rectangle 3"/>
          <p:cNvSpPr>
            <a:spLocks noGrp="1"/>
          </p:cNvSpPr>
          <p:nvPr>
            <p:ph idx="1"/>
          </p:nvPr>
        </p:nvSpPr>
        <p:spPr>
          <a:xfrm>
            <a:off x="273685" y="701040"/>
            <a:ext cx="8180070" cy="2279650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10000"/>
              </a:lnSpc>
            </a:pPr>
            <a:r>
              <a:rPr lang="zh-CN" altLang="en-US" sz="2400" dirty="0">
                <a:sym typeface="+mn-ea"/>
              </a:rPr>
              <a:t>多级中断系统：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指计算机系统中有相当多的中断源，根据各中断事件的轻重缓急程度不同而分成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若干级别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，每一中断级分配给一个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优先权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优先权高的中断级可以打断优先权低的中断服务程序，</a:t>
            </a:r>
            <a:r>
              <a:rPr lang="zh-CN" altLang="en-US" sz="2400" i="1" dirty="0">
                <a:solidFill>
                  <a:srgbClr val="FF0000"/>
                </a:solidFill>
                <a:sym typeface="+mn-ea"/>
              </a:rPr>
              <a:t>以程序嵌套方式</a:t>
            </a:r>
            <a:r>
              <a:rPr lang="zh-CN" altLang="en-US" sz="2400" i="1" dirty="0">
                <a:solidFill>
                  <a:schemeClr val="tx1"/>
                </a:solidFill>
                <a:sym typeface="+mn-ea"/>
              </a:rPr>
              <a:t>进行工作。</a:t>
            </a:r>
            <a:endParaRPr lang="zh-CN" altLang="en-US" sz="2400" i="1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1" name="Rectangle 3"/>
          <p:cNvSpPr>
            <a:spLocks noGrp="1"/>
          </p:cNvSpPr>
          <p:nvPr>
            <p:ph idx="1"/>
          </p:nvPr>
        </p:nvSpPr>
        <p:spPr>
          <a:xfrm>
            <a:off x="107950" y="744855"/>
            <a:ext cx="8667750" cy="5078095"/>
          </a:xfrm>
          <a:solidFill>
            <a:schemeClr val="bg1"/>
          </a:solidFill>
        </p:spPr>
        <p:txBody>
          <a:bodyPr vert="horz" wrap="square" lIns="91440" tIns="45720" rIns="91440" bIns="45720" anchor="t"/>
          <a:p>
            <a:pPr eaLnBrk="1" hangingPunct="1">
              <a:buNone/>
            </a:pPr>
            <a:r>
              <a:rPr lang="zh-CN" altLang="en-US" dirty="0"/>
              <a:t>设备编址</a:t>
            </a:r>
            <a:endParaRPr lang="zh-CN" altLang="en-US" dirty="0"/>
          </a:p>
          <a:p>
            <a:pPr marL="344805" lvl="1" indent="0" eaLnBrk="1" hangingPunct="1">
              <a:buNone/>
            </a:pPr>
            <a:r>
              <a:rPr lang="zh-CN" altLang="en-US" dirty="0">
                <a:solidFill>
                  <a:srgbClr val="FF0000"/>
                </a:solidFill>
                <a:sym typeface="Wingdings" panose="05000000000000000000" charset="0"/>
              </a:rPr>
              <a:t> </a:t>
            </a:r>
            <a:r>
              <a:rPr lang="zh-CN" altLang="en-US" dirty="0">
                <a:solidFill>
                  <a:srgbClr val="FF0000"/>
                </a:solidFill>
              </a:rPr>
              <a:t>统一编址</a:t>
            </a:r>
            <a:r>
              <a:rPr lang="zh-CN" altLang="en-US" dirty="0"/>
              <a:t>  </a:t>
            </a:r>
            <a:endParaRPr lang="zh-CN" altLang="en-US" dirty="0"/>
          </a:p>
          <a:p>
            <a:pPr marL="344805" lvl="1" indent="0" eaLnBrk="1" hangingPunct="1">
              <a:buNone/>
            </a:pPr>
            <a:r>
              <a:rPr lang="zh-CN" altLang="en-US" dirty="0">
                <a:sym typeface="+mn-ea"/>
              </a:rPr>
              <a:t>   输入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输出设备中的</a:t>
            </a:r>
            <a:r>
              <a:rPr lang="zh-CN" altLang="en-US" dirty="0">
                <a:solidFill>
                  <a:srgbClr val="FF00FF"/>
                </a:solidFill>
                <a:sym typeface="+mn-ea"/>
              </a:rPr>
              <a:t>控制寄存器</a:t>
            </a:r>
            <a:r>
              <a:rPr lang="zh-CN" altLang="en-US" dirty="0">
                <a:sym typeface="+mn-ea"/>
              </a:rPr>
              <a:t>、</a:t>
            </a:r>
            <a:r>
              <a:rPr lang="zh-CN" altLang="en-US" dirty="0">
                <a:solidFill>
                  <a:srgbClr val="FF00FF"/>
                </a:solidFill>
                <a:sym typeface="+mn-ea"/>
              </a:rPr>
              <a:t>数据寄存器</a:t>
            </a:r>
            <a:r>
              <a:rPr lang="zh-CN" altLang="en-US" dirty="0">
                <a:sym typeface="+mn-ea"/>
              </a:rPr>
              <a:t>、</a:t>
            </a:r>
            <a:r>
              <a:rPr lang="zh-CN" altLang="en-US" dirty="0">
                <a:solidFill>
                  <a:srgbClr val="FF00FF"/>
                </a:solidFill>
                <a:sym typeface="+mn-ea"/>
              </a:rPr>
              <a:t>状态寄存器</a:t>
            </a:r>
            <a:r>
              <a:rPr lang="zh-CN" altLang="en-US" dirty="0">
                <a:sym typeface="+mn-ea"/>
              </a:rPr>
              <a:t>（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端口</a:t>
            </a:r>
            <a:r>
              <a:rPr lang="zh-CN" altLang="en-US" dirty="0">
                <a:sym typeface="+mn-ea"/>
              </a:rPr>
              <a:t>）等和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内存</a:t>
            </a:r>
            <a:r>
              <a:rPr lang="zh-CN" altLang="en-US" dirty="0">
                <a:sym typeface="+mn-ea"/>
              </a:rPr>
              <a:t>单元一样看待，它们和内存单元联合在</a:t>
            </a:r>
            <a:r>
              <a:rPr lang="zh-CN" altLang="en-US" dirty="0">
                <a:solidFill>
                  <a:srgbClr val="0000FF"/>
                </a:solidFill>
                <a:sym typeface="+mn-ea"/>
              </a:rPr>
              <a:t>一起</a:t>
            </a:r>
            <a:r>
              <a:rPr lang="zh-CN" altLang="en-US" dirty="0">
                <a:sym typeface="+mn-ea"/>
              </a:rPr>
              <a:t>编排地址。这样就可用</a:t>
            </a:r>
            <a:r>
              <a:rPr lang="zh-CN" altLang="en-US" dirty="0">
                <a:solidFill>
                  <a:srgbClr val="0000FF"/>
                </a:solidFill>
                <a:sym typeface="+mn-ea"/>
              </a:rPr>
              <a:t>访问内存的指令</a:t>
            </a:r>
            <a:r>
              <a:rPr lang="zh-CN" altLang="en-US" dirty="0">
                <a:sym typeface="+mn-ea"/>
              </a:rPr>
              <a:t>（读、写指令）去访问</a:t>
            </a:r>
            <a:r>
              <a:rPr lang="en-US" altLang="zh-CN" dirty="0">
                <a:sym typeface="+mn-ea"/>
              </a:rPr>
              <a:t>I/O</a:t>
            </a:r>
            <a:r>
              <a:rPr lang="zh-CN" altLang="en-US" dirty="0">
                <a:sym typeface="+mn-ea"/>
              </a:rPr>
              <a:t>设备的某个寄存器，因而不需要专门的</a:t>
            </a:r>
            <a:r>
              <a:rPr lang="en-US" altLang="zh-CN" dirty="0">
                <a:sym typeface="+mn-ea"/>
              </a:rPr>
              <a:t>I/O</a:t>
            </a:r>
            <a:r>
              <a:rPr lang="zh-CN" altLang="en-US" dirty="0">
                <a:sym typeface="+mn-ea"/>
              </a:rPr>
              <a:t>指令组。</a:t>
            </a:r>
            <a:r>
              <a:rPr lang="zh-CN" altLang="en-US" dirty="0"/>
              <a:t>  </a:t>
            </a:r>
            <a:endParaRPr lang="zh-CN" altLang="en-US" dirty="0"/>
          </a:p>
          <a:p>
            <a:pPr marL="344805" lvl="1" indent="0" eaLnBrk="1" hangingPunct="1">
              <a:buNone/>
            </a:pPr>
            <a:r>
              <a:rPr lang="zh-CN" altLang="en-US" dirty="0">
                <a:solidFill>
                  <a:srgbClr val="FF0000"/>
                </a:solidFill>
                <a:sym typeface="Wingdings" panose="05000000000000000000" charset="0"/>
              </a:rPr>
              <a:t> </a:t>
            </a:r>
            <a:r>
              <a:rPr lang="zh-CN" altLang="en-US" dirty="0">
                <a:solidFill>
                  <a:srgbClr val="FF0000"/>
                </a:solidFill>
              </a:rPr>
              <a:t>独立编址</a:t>
            </a:r>
            <a:endParaRPr lang="zh-CN" altLang="en-US" dirty="0"/>
          </a:p>
          <a:p>
            <a:pPr marL="344805" lvl="1" indent="0" eaLnBrk="1" hangingPunct="1">
              <a:buNone/>
            </a:pPr>
            <a:r>
              <a:rPr lang="zh-CN" altLang="en-US" dirty="0">
                <a:sym typeface="+mn-ea"/>
              </a:rPr>
              <a:t>  内存地址和</a:t>
            </a:r>
            <a:r>
              <a:rPr lang="en-US" altLang="zh-CN" dirty="0">
                <a:sym typeface="+mn-ea"/>
              </a:rPr>
              <a:t>I/O</a:t>
            </a:r>
            <a:r>
              <a:rPr lang="zh-CN" altLang="en-US" dirty="0">
                <a:sym typeface="+mn-ea"/>
              </a:rPr>
              <a:t>设备地址是</a:t>
            </a:r>
            <a:r>
              <a:rPr lang="zh-CN" altLang="en-US" dirty="0">
                <a:solidFill>
                  <a:srgbClr val="0000FF"/>
                </a:solidFill>
                <a:sym typeface="+mn-ea"/>
              </a:rPr>
              <a:t>分开</a:t>
            </a:r>
            <a:r>
              <a:rPr lang="zh-CN" altLang="en-US" dirty="0">
                <a:sym typeface="+mn-ea"/>
              </a:rPr>
              <a:t>的，访问内存和访问</a:t>
            </a:r>
            <a:r>
              <a:rPr lang="en-US" altLang="zh-CN" dirty="0">
                <a:sym typeface="+mn-ea"/>
              </a:rPr>
              <a:t>I/O</a:t>
            </a:r>
            <a:r>
              <a:rPr lang="zh-CN" altLang="en-US" dirty="0">
                <a:sym typeface="+mn-ea"/>
              </a:rPr>
              <a:t>设备使用不同操作码的指令，即访问</a:t>
            </a:r>
            <a:r>
              <a:rPr lang="en-US" altLang="zh-CN" dirty="0">
                <a:sym typeface="+mn-ea"/>
              </a:rPr>
              <a:t>I/O</a:t>
            </a:r>
            <a:r>
              <a:rPr lang="zh-CN" altLang="en-US" dirty="0">
                <a:sym typeface="+mn-ea"/>
              </a:rPr>
              <a:t>设备有</a:t>
            </a:r>
            <a:r>
              <a:rPr lang="zh-CN" altLang="en-US" dirty="0">
                <a:solidFill>
                  <a:srgbClr val="0000FF"/>
                </a:solidFill>
                <a:sym typeface="+mn-ea"/>
              </a:rPr>
              <a:t>专门的</a:t>
            </a:r>
            <a:r>
              <a:rPr lang="en-US" altLang="zh-CN" dirty="0">
                <a:solidFill>
                  <a:srgbClr val="0000FF"/>
                </a:solidFill>
                <a:sym typeface="+mn-ea"/>
              </a:rPr>
              <a:t>I/O</a:t>
            </a:r>
            <a:r>
              <a:rPr lang="zh-CN" altLang="en-US" dirty="0">
                <a:solidFill>
                  <a:srgbClr val="0000FF"/>
                </a:solidFill>
                <a:sym typeface="+mn-ea"/>
              </a:rPr>
              <a:t>指令组</a:t>
            </a:r>
            <a:r>
              <a:rPr lang="zh-CN" altLang="en-US" dirty="0">
                <a:sym typeface="+mn-ea"/>
              </a:rPr>
              <a:t>。</a:t>
            </a:r>
            <a:endParaRPr 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8435" name="Rectangle 2"/>
          <p:cNvSpPr>
            <a:spLocks noGrp="1"/>
          </p:cNvSpPr>
          <p:nvPr>
            <p:ph type="title"/>
          </p:nvPr>
        </p:nvSpPr>
        <p:spPr>
          <a:xfrm>
            <a:off x="457200" y="122555"/>
            <a:ext cx="8229600" cy="89027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8.3.4</a:t>
            </a:r>
            <a:r>
              <a:rPr lang="zh-CN" altLang="en-US" dirty="0"/>
              <a:t>多级中断：二维中断系统</a:t>
            </a:r>
            <a:endParaRPr lang="zh-CN" altLang="en-US" dirty="0"/>
          </a:p>
        </p:txBody>
      </p:sp>
      <p:pic>
        <p:nvPicPr>
          <p:cNvPr id="34819" name="图片 26628" descr="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6070" y="1138555"/>
            <a:ext cx="8461375" cy="57194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843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8.3.4</a:t>
            </a:r>
            <a:r>
              <a:rPr lang="zh-CN" altLang="en-US" dirty="0"/>
              <a:t>多级中断</a:t>
            </a:r>
            <a:endParaRPr lang="zh-CN" altLang="en-US" dirty="0"/>
          </a:p>
        </p:txBody>
      </p:sp>
      <p:sp>
        <p:nvSpPr>
          <p:cNvPr id="18436" name="Rectangle 3"/>
          <p:cNvSpPr>
            <a:spLocks noGrp="1"/>
          </p:cNvSpPr>
          <p:nvPr>
            <p:ph idx="1"/>
          </p:nvPr>
        </p:nvSpPr>
        <p:spPr>
          <a:xfrm>
            <a:off x="266700" y="1012825"/>
            <a:ext cx="7882255" cy="5692775"/>
          </a:xfrm>
        </p:spPr>
        <p:txBody>
          <a:bodyPr vert="horz" wrap="square" lIns="91440" tIns="45720" rIns="91440" bIns="45720" anchor="t"/>
          <a:p>
            <a:pPr lvl="0" eaLnBrk="1" hangingPunct="1">
              <a:lnSpc>
                <a:spcPct val="110000"/>
              </a:lnSpc>
            </a:pPr>
            <a:r>
              <a:rPr lang="zh-CN" altLang="en-US" sz="2400" dirty="0">
                <a:solidFill>
                  <a:srgbClr val="FF00FF"/>
                </a:solidFill>
              </a:rPr>
              <a:t>多级中断 说明：</a:t>
            </a:r>
            <a:endParaRPr lang="zh-CN" altLang="en-US" sz="2400" dirty="0">
              <a:solidFill>
                <a:srgbClr val="FF00FF"/>
              </a:solidFill>
            </a:endParaRPr>
          </a:p>
          <a:p>
            <a:pPr marL="0" lvl="0" indent="0" eaLnBrk="1" hangingPunct="1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1</a:t>
            </a:r>
            <a:r>
              <a:rPr lang="zh-CN" altLang="en-US" sz="2400" dirty="0">
                <a:solidFill>
                  <a:schemeClr val="tx1"/>
                </a:solidFill>
              </a:rPr>
              <a:t>、一个系统有</a:t>
            </a:r>
            <a:r>
              <a:rPr lang="en-US" altLang="zh-CN" sz="2400" dirty="0">
                <a:solidFill>
                  <a:schemeClr val="tx1"/>
                </a:solidFill>
              </a:rPr>
              <a:t>n</a:t>
            </a:r>
            <a:r>
              <a:rPr lang="zh-CN" altLang="en-US" sz="2400" dirty="0">
                <a:solidFill>
                  <a:schemeClr val="tx1"/>
                </a:solidFill>
              </a:rPr>
              <a:t>级中断，则</a:t>
            </a:r>
            <a:r>
              <a:rPr lang="en-US" altLang="zh-CN" sz="2400" dirty="0">
                <a:solidFill>
                  <a:schemeClr val="tx1"/>
                </a:solidFill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</a:rPr>
              <a:t>中有</a:t>
            </a:r>
            <a:r>
              <a:rPr lang="en-US" altLang="zh-CN" sz="2400" dirty="0">
                <a:solidFill>
                  <a:schemeClr val="tx1"/>
                </a:solidFill>
              </a:rPr>
              <a:t>n</a:t>
            </a:r>
            <a:r>
              <a:rPr lang="zh-CN" altLang="en-US" sz="2400" dirty="0">
                <a:solidFill>
                  <a:schemeClr val="tx1"/>
                </a:solidFill>
              </a:rPr>
              <a:t>个</a:t>
            </a:r>
            <a:r>
              <a:rPr lang="en-US" altLang="zh-CN" sz="2400" dirty="0">
                <a:solidFill>
                  <a:schemeClr val="tx1"/>
                </a:solidFill>
              </a:rPr>
              <a:t>IR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n</a:t>
            </a:r>
            <a:r>
              <a:rPr lang="zh-CN" altLang="en-US" sz="2400" dirty="0">
                <a:solidFill>
                  <a:schemeClr val="tx1"/>
                </a:solidFill>
              </a:rPr>
              <a:t>个</a:t>
            </a:r>
            <a:r>
              <a:rPr lang="en-US" altLang="zh-CN" sz="2400" dirty="0">
                <a:solidFill>
                  <a:schemeClr val="tx1"/>
                </a:solidFill>
              </a:rPr>
              <a:t>IM</a:t>
            </a:r>
            <a:r>
              <a:rPr lang="zh-CN" altLang="en-US" sz="2400" dirty="0">
                <a:solidFill>
                  <a:schemeClr val="tx1"/>
                </a:solidFill>
              </a:rPr>
              <a:t>，某级中断被响应后，则</a:t>
            </a:r>
            <a:r>
              <a:rPr lang="zh-CN" altLang="en-US" sz="2400" dirty="0">
                <a:solidFill>
                  <a:srgbClr val="0000FF"/>
                </a:solidFill>
              </a:rPr>
              <a:t>关闭本级和低于本级的</a:t>
            </a:r>
            <a:r>
              <a:rPr lang="en-US" altLang="zh-CN" sz="2400" dirty="0">
                <a:solidFill>
                  <a:srgbClr val="0000FF"/>
                </a:solidFill>
              </a:rPr>
              <a:t>IM</a:t>
            </a:r>
            <a:r>
              <a:rPr lang="zh-CN" altLang="en-US" sz="2400" dirty="0">
                <a:solidFill>
                  <a:schemeClr val="tx1"/>
                </a:solidFill>
              </a:rPr>
              <a:t>，开放更高级的</a:t>
            </a:r>
            <a:r>
              <a:rPr lang="en-US" altLang="zh-CN" sz="2400" dirty="0">
                <a:solidFill>
                  <a:schemeClr val="tx1"/>
                </a:solidFill>
              </a:rPr>
              <a:t>IM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、在多级中断中，中断屏蔽寄存器的内容是一个很重要的程序现场，因此在响应中断时，需要把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中断屏蔽寄存器的内容保存起来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，并设置新的中断屏蔽状态。（使用多级堆栈保存包括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IM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在内的现场）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3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、一般在某一级中断被响应后，要置“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1 ”(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关闭</a:t>
            </a:r>
            <a:r>
              <a:rPr lang="en-US" altLang="zh-CN" sz="2400" dirty="0">
                <a:solidFill>
                  <a:srgbClr val="FF00FF"/>
                </a:solidFill>
                <a:sym typeface="+mn-ea"/>
              </a:rPr>
              <a:t>)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本级和优先权低于本级的中断屏蔽触发器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，置“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0”(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开放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更高级的中断屏蔽触发器，以此来实现正常的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中断嵌套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。（</a:t>
            </a:r>
            <a:r>
              <a:rPr lang="zh-CN" altLang="en-US" sz="2400" dirty="0">
                <a:solidFill>
                  <a:schemeClr val="tx1"/>
                </a:solidFill>
              </a:rPr>
              <a:t>多级中断可以嵌套，但</a:t>
            </a:r>
            <a:r>
              <a:rPr lang="zh-CN" altLang="en-US" sz="2400" dirty="0">
                <a:solidFill>
                  <a:srgbClr val="0000FF"/>
                </a:solidFill>
              </a:rPr>
              <a:t>同一级的中断不允许嵌套，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必须是处理完一个中断后再响应和处理同一级内其他中断源。</a:t>
            </a:r>
            <a:r>
              <a:rPr lang="zh-CN" altLang="en-US" sz="2400" dirty="0">
                <a:solidFill>
                  <a:schemeClr val="tx1"/>
                </a:solidFill>
              </a:rPr>
              <a:t>）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9459" name="Rectangle 2"/>
          <p:cNvSpPr>
            <a:spLocks noGrp="1"/>
          </p:cNvSpPr>
          <p:nvPr>
            <p:ph type="title"/>
          </p:nvPr>
        </p:nvSpPr>
        <p:spPr>
          <a:xfrm>
            <a:off x="457200" y="122555"/>
            <a:ext cx="7543800" cy="572135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8.3.4</a:t>
            </a:r>
            <a:r>
              <a:rPr lang="zh-CN" altLang="en-US" dirty="0"/>
              <a:t>多级中断</a:t>
            </a:r>
            <a:endParaRPr lang="zh-CN" altLang="en-US" dirty="0"/>
          </a:p>
        </p:txBody>
      </p:sp>
      <p:sp>
        <p:nvSpPr>
          <p:cNvPr id="19460" name="Rectangle 3"/>
          <p:cNvSpPr>
            <a:spLocks noGrp="1"/>
          </p:cNvSpPr>
          <p:nvPr>
            <p:ph idx="1"/>
          </p:nvPr>
        </p:nvSpPr>
        <p:spPr>
          <a:xfrm>
            <a:off x="-80010" y="561340"/>
            <a:ext cx="8979535" cy="1074420"/>
          </a:xfrm>
        </p:spPr>
        <p:txBody>
          <a:bodyPr vert="horz" wrap="square" lIns="91440" tIns="45720" rIns="91440" bIns="45720" anchor="t"/>
          <a:p>
            <a:pPr lvl="1" eaLnBrk="1" hangingPunct="1"/>
            <a:r>
              <a:rPr lang="zh-CN" altLang="en-US" dirty="0"/>
              <a:t>多级中断源的识别</a:t>
            </a:r>
            <a:endParaRPr lang="zh-CN" altLang="en-US" dirty="0"/>
          </a:p>
          <a:p>
            <a:pPr lvl="2" eaLnBrk="1" hangingPunct="1"/>
            <a:r>
              <a:rPr lang="zh-CN" altLang="en-US" dirty="0">
                <a:solidFill>
                  <a:srgbClr val="FF00FF"/>
                </a:solidFill>
              </a:rPr>
              <a:t>中断优先排队电路</a:t>
            </a:r>
            <a:r>
              <a:rPr lang="zh-CN" altLang="en-US" dirty="0"/>
              <a:t>：</a:t>
            </a:r>
            <a:r>
              <a:rPr lang="zh-CN" altLang="en-US" dirty="0">
                <a:sym typeface="+mn-ea"/>
              </a:rPr>
              <a:t>在若干中断源中决定首先响应哪个中断</a:t>
            </a:r>
            <a:endParaRPr lang="en-US" altLang="zh-CN" dirty="0"/>
          </a:p>
        </p:txBody>
      </p:sp>
      <p:pic>
        <p:nvPicPr>
          <p:cNvPr id="19461" name="Picture 4" descr="8a10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" y="1513840"/>
            <a:ext cx="6895465" cy="53867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0483" name="Rectangle 2"/>
          <p:cNvSpPr>
            <a:spLocks noGrp="1"/>
          </p:cNvSpPr>
          <p:nvPr>
            <p:ph type="title"/>
          </p:nvPr>
        </p:nvSpPr>
        <p:spPr>
          <a:xfrm>
            <a:off x="457200" y="122555"/>
            <a:ext cx="7543800" cy="62103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zh-CN" altLang="zh-CN" dirty="0"/>
              <a:t>8.3.4 </a:t>
            </a:r>
            <a:r>
              <a:rPr lang="zh-CN" altLang="en-US" dirty="0"/>
              <a:t>多级中断</a:t>
            </a:r>
            <a:endParaRPr lang="zh-CN" altLang="en-US" dirty="0"/>
          </a:p>
        </p:txBody>
      </p:sp>
      <p:sp>
        <p:nvSpPr>
          <p:cNvPr id="20484" name="Rectangle 3"/>
          <p:cNvSpPr>
            <a:spLocks noGrp="1"/>
          </p:cNvSpPr>
          <p:nvPr>
            <p:ph idx="1"/>
          </p:nvPr>
        </p:nvSpPr>
        <p:spPr>
          <a:xfrm>
            <a:off x="194310" y="743268"/>
            <a:ext cx="8229600" cy="4411662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sz="2600" dirty="0"/>
              <a:t>例</a:t>
            </a:r>
            <a:r>
              <a:rPr lang="en-US" altLang="zh-CN" sz="2600" dirty="0"/>
              <a:t>8.2</a:t>
            </a:r>
            <a:r>
              <a:rPr lang="zh-CN" altLang="en-US" sz="2600" dirty="0"/>
              <a:t>、</a:t>
            </a:r>
            <a:r>
              <a:rPr lang="zh-CN" altLang="en-US" sz="2600" dirty="0">
                <a:solidFill>
                  <a:schemeClr val="tx1"/>
                </a:solidFill>
              </a:rPr>
              <a:t>参见图</a:t>
            </a:r>
            <a:r>
              <a:rPr lang="zh-CN" altLang="zh-CN" sz="2800" dirty="0">
                <a:solidFill>
                  <a:schemeClr val="tx1"/>
                </a:solidFill>
              </a:rPr>
              <a:t>8.</a:t>
            </a:r>
            <a:r>
              <a:rPr lang="en-US" altLang="zh-CN" sz="2800" dirty="0">
                <a:solidFill>
                  <a:schemeClr val="tx1"/>
                </a:solidFill>
              </a:rPr>
              <a:t>12</a:t>
            </a:r>
            <a:r>
              <a:rPr lang="zh-CN" altLang="en-US" sz="2600" dirty="0">
                <a:solidFill>
                  <a:schemeClr val="tx1"/>
                </a:solidFill>
              </a:rPr>
              <a:t>所示的二维中断系统。请问：</a:t>
            </a:r>
            <a:endParaRPr lang="zh-CN" altLang="en-US" sz="2600" dirty="0">
              <a:solidFill>
                <a:schemeClr val="tx1"/>
              </a:solidFill>
            </a:endParaRPr>
          </a:p>
          <a:p>
            <a:pPr eaLnBrk="1" hangingPunct="1">
              <a:buNone/>
            </a:pPr>
            <a:r>
              <a:rPr lang="en-US" altLang="zh-CN" sz="2600" dirty="0">
                <a:solidFill>
                  <a:schemeClr val="tx1"/>
                </a:solidFill>
              </a:rPr>
              <a:t>(1)</a:t>
            </a:r>
            <a:r>
              <a:rPr lang="zh-CN" altLang="en-US" sz="2600" dirty="0">
                <a:solidFill>
                  <a:schemeClr val="tx1"/>
                </a:solidFill>
              </a:rPr>
              <a:t>在中断情况下，</a:t>
            </a:r>
            <a:r>
              <a:rPr lang="en-US" altLang="zh-CN" sz="2600" dirty="0">
                <a:solidFill>
                  <a:schemeClr val="tx1"/>
                </a:solidFill>
              </a:rPr>
              <a:t>CPU</a:t>
            </a:r>
            <a:r>
              <a:rPr lang="zh-CN" altLang="en-US" sz="2600" dirty="0">
                <a:solidFill>
                  <a:schemeClr val="tx1"/>
                </a:solidFill>
              </a:rPr>
              <a:t>和设备的优先级如何考虑</a:t>
            </a:r>
            <a:r>
              <a:rPr lang="en-US" altLang="zh-CN" sz="2600" dirty="0">
                <a:solidFill>
                  <a:schemeClr val="tx1"/>
                </a:solidFill>
              </a:rPr>
              <a:t>?</a:t>
            </a:r>
            <a:r>
              <a:rPr lang="zh-CN" altLang="en-US" sz="2600" dirty="0">
                <a:solidFill>
                  <a:schemeClr val="tx1"/>
                </a:solidFill>
              </a:rPr>
              <a:t>请按降序排列各设备的中断优先级。</a:t>
            </a:r>
            <a:endParaRPr lang="zh-CN" altLang="en-US" sz="2600" dirty="0">
              <a:solidFill>
                <a:schemeClr val="tx1"/>
              </a:solidFill>
            </a:endParaRPr>
          </a:p>
          <a:p>
            <a:pPr eaLnBrk="1" hangingPunct="1">
              <a:buNone/>
            </a:pPr>
            <a:r>
              <a:rPr lang="zh-CN" altLang="en-US" sz="2600" dirty="0">
                <a:solidFill>
                  <a:srgbClr val="FF00FF"/>
                </a:solidFill>
              </a:rPr>
              <a:t>解：</a:t>
            </a:r>
            <a:r>
              <a:rPr lang="en-US" altLang="zh-CN" sz="2600" dirty="0">
                <a:solidFill>
                  <a:srgbClr val="0000FF"/>
                </a:solidFill>
                <a:sym typeface="+mn-ea"/>
              </a:rPr>
              <a:t>(1)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在中断情况下，</a:t>
            </a:r>
            <a:r>
              <a:rPr lang="en-US" altLang="zh-CN" sz="2600" dirty="0">
                <a:solidFill>
                  <a:srgbClr val="0000FF"/>
                </a:solidFill>
                <a:sym typeface="+mn-ea"/>
              </a:rPr>
              <a:t>CPU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的优先级最低。各设备的优先次序是：</a:t>
            </a:r>
            <a:r>
              <a:rPr lang="en-US" altLang="zh-CN" sz="2600" dirty="0">
                <a:solidFill>
                  <a:srgbClr val="0000FF"/>
                </a:solidFill>
                <a:sym typeface="+mn-ea"/>
              </a:rPr>
              <a:t>A→B→C→ </a:t>
            </a:r>
            <a:r>
              <a:rPr lang="en-US" altLang="zh-CN" sz="2600" dirty="0">
                <a:solidFill>
                  <a:srgbClr val="00B050"/>
                </a:solidFill>
                <a:sym typeface="+mn-ea"/>
              </a:rPr>
              <a:t>D→E→F→ </a:t>
            </a:r>
            <a:r>
              <a:rPr lang="en-US" altLang="zh-CN" sz="2600" dirty="0">
                <a:solidFill>
                  <a:srgbClr val="0000FF"/>
                </a:solidFill>
                <a:sym typeface="+mn-ea"/>
              </a:rPr>
              <a:t>G→H→I </a:t>
            </a:r>
            <a:r>
              <a:rPr lang="en-US" altLang="zh-CN" sz="2600" dirty="0">
                <a:solidFill>
                  <a:srgbClr val="00B050"/>
                </a:solidFill>
                <a:sym typeface="+mn-ea"/>
              </a:rPr>
              <a:t>→CPU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。</a:t>
            </a:r>
            <a:endParaRPr lang="zh-CN" altLang="en-US" sz="2600" dirty="0"/>
          </a:p>
          <a:p>
            <a:pPr eaLnBrk="1" hangingPunct="1">
              <a:buNone/>
            </a:pPr>
            <a:endParaRPr lang="zh-CN" altLang="en-US" sz="2600" dirty="0">
              <a:solidFill>
                <a:schemeClr val="tx1"/>
              </a:solidFill>
            </a:endParaRPr>
          </a:p>
        </p:txBody>
      </p:sp>
      <p:pic>
        <p:nvPicPr>
          <p:cNvPr id="34819" name="图片 26628" descr="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04360" y="3653790"/>
            <a:ext cx="4739640" cy="32042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0483" name="Rectangle 2"/>
          <p:cNvSpPr>
            <a:spLocks noGrp="1"/>
          </p:cNvSpPr>
          <p:nvPr>
            <p:ph type="title"/>
          </p:nvPr>
        </p:nvSpPr>
        <p:spPr>
          <a:xfrm>
            <a:off x="457200" y="122555"/>
            <a:ext cx="7543800" cy="62103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zh-CN" altLang="zh-CN" dirty="0"/>
              <a:t>8.3.4 </a:t>
            </a:r>
            <a:r>
              <a:rPr lang="zh-CN" altLang="en-US" dirty="0"/>
              <a:t>多级中断</a:t>
            </a:r>
            <a:endParaRPr lang="zh-CN" altLang="en-US" dirty="0"/>
          </a:p>
        </p:txBody>
      </p:sp>
      <p:sp>
        <p:nvSpPr>
          <p:cNvPr id="20484" name="Rectangle 3"/>
          <p:cNvSpPr>
            <a:spLocks noGrp="1"/>
          </p:cNvSpPr>
          <p:nvPr>
            <p:ph idx="1"/>
          </p:nvPr>
        </p:nvSpPr>
        <p:spPr>
          <a:xfrm>
            <a:off x="194310" y="743585"/>
            <a:ext cx="8702040" cy="4411345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sz="2600" dirty="0"/>
              <a:t>例</a:t>
            </a:r>
            <a:r>
              <a:rPr lang="en-US" altLang="zh-CN" sz="2600" dirty="0"/>
              <a:t>8.2</a:t>
            </a:r>
            <a:r>
              <a:rPr lang="zh-CN" altLang="en-US" sz="2600" dirty="0"/>
              <a:t>、</a:t>
            </a:r>
            <a:r>
              <a:rPr lang="zh-CN" altLang="en-US" sz="2600" dirty="0">
                <a:solidFill>
                  <a:schemeClr val="tx1"/>
                </a:solidFill>
              </a:rPr>
              <a:t>参见图</a:t>
            </a:r>
            <a:r>
              <a:rPr lang="zh-CN" altLang="zh-CN" sz="2800" dirty="0">
                <a:solidFill>
                  <a:schemeClr val="tx1"/>
                </a:solidFill>
              </a:rPr>
              <a:t>8.</a:t>
            </a:r>
            <a:r>
              <a:rPr lang="en-US" altLang="zh-CN" sz="2800" dirty="0">
                <a:solidFill>
                  <a:schemeClr val="tx1"/>
                </a:solidFill>
              </a:rPr>
              <a:t>12</a:t>
            </a:r>
            <a:r>
              <a:rPr lang="zh-CN" altLang="en-US" sz="2600" dirty="0">
                <a:solidFill>
                  <a:schemeClr val="tx1"/>
                </a:solidFill>
              </a:rPr>
              <a:t>所示的二维中断系统。请问：</a:t>
            </a:r>
            <a:endParaRPr lang="zh-CN" altLang="en-US" sz="2600" dirty="0">
              <a:solidFill>
                <a:schemeClr val="tx1"/>
              </a:solidFill>
            </a:endParaRPr>
          </a:p>
          <a:p>
            <a:pPr eaLnBrk="1" hangingPunct="1">
              <a:buNone/>
            </a:pPr>
            <a:r>
              <a:rPr lang="en-US" altLang="zh-CN" sz="2600" dirty="0">
                <a:solidFill>
                  <a:schemeClr val="tx1"/>
                </a:solidFill>
                <a:sym typeface="+mn-ea"/>
              </a:rPr>
              <a:t>(2)</a:t>
            </a:r>
            <a:r>
              <a:rPr lang="zh-CN" altLang="en-US" sz="2600" dirty="0">
                <a:solidFill>
                  <a:schemeClr val="tx1"/>
                </a:solidFill>
                <a:sym typeface="+mn-ea"/>
              </a:rPr>
              <a:t>若</a:t>
            </a:r>
            <a:r>
              <a:rPr lang="en-US" altLang="zh-CN" sz="260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600" dirty="0">
                <a:solidFill>
                  <a:schemeClr val="tx1"/>
                </a:solidFill>
                <a:sym typeface="+mn-ea"/>
              </a:rPr>
              <a:t>现执行设备</a:t>
            </a:r>
            <a:r>
              <a:rPr lang="en-US" altLang="zh-CN" sz="2600" dirty="0">
                <a:solidFill>
                  <a:schemeClr val="tx1"/>
                </a:solidFill>
                <a:sym typeface="+mn-ea"/>
              </a:rPr>
              <a:t>B</a:t>
            </a:r>
            <a:r>
              <a:rPr lang="zh-CN" altLang="en-US" sz="2600" dirty="0">
                <a:solidFill>
                  <a:schemeClr val="tx1"/>
                </a:solidFill>
                <a:sym typeface="+mn-ea"/>
              </a:rPr>
              <a:t>的中断服务程序，</a:t>
            </a:r>
            <a:r>
              <a:rPr lang="en-US" altLang="zh-CN" sz="2600" dirty="0">
                <a:solidFill>
                  <a:schemeClr val="tx1"/>
                </a:solidFill>
                <a:sym typeface="+mn-ea"/>
              </a:rPr>
              <a:t>IM2</a:t>
            </a:r>
            <a:r>
              <a:rPr lang="zh-CN" altLang="en-US" sz="2600" dirty="0">
                <a:solidFill>
                  <a:schemeClr val="tx1"/>
                </a:solidFill>
                <a:sym typeface="+mn-ea"/>
              </a:rPr>
              <a:t>，</a:t>
            </a:r>
            <a:r>
              <a:rPr lang="en-US" altLang="zh-CN" sz="2600" dirty="0">
                <a:solidFill>
                  <a:schemeClr val="tx1"/>
                </a:solidFill>
                <a:sym typeface="+mn-ea"/>
              </a:rPr>
              <a:t>IM1</a:t>
            </a:r>
            <a:r>
              <a:rPr lang="zh-CN" altLang="en-US" sz="2600" dirty="0">
                <a:solidFill>
                  <a:schemeClr val="tx1"/>
                </a:solidFill>
                <a:sym typeface="+mn-ea"/>
              </a:rPr>
              <a:t>，</a:t>
            </a:r>
            <a:r>
              <a:rPr lang="en-US" altLang="zh-CN" sz="2600" dirty="0">
                <a:solidFill>
                  <a:schemeClr val="tx1"/>
                </a:solidFill>
                <a:sym typeface="+mn-ea"/>
              </a:rPr>
              <a:t>IM0</a:t>
            </a:r>
            <a:r>
              <a:rPr lang="zh-CN" altLang="en-US" sz="2600" dirty="0">
                <a:solidFill>
                  <a:schemeClr val="tx1"/>
                </a:solidFill>
                <a:sym typeface="+mn-ea"/>
              </a:rPr>
              <a:t>的状态是什么</a:t>
            </a:r>
            <a:r>
              <a:rPr lang="en-US" altLang="zh-CN" sz="2600" dirty="0">
                <a:solidFill>
                  <a:schemeClr val="tx1"/>
                </a:solidFill>
                <a:sym typeface="+mn-ea"/>
              </a:rPr>
              <a:t>?</a:t>
            </a:r>
            <a:r>
              <a:rPr lang="zh-CN" altLang="en-US" sz="2600" dirty="0">
                <a:solidFill>
                  <a:schemeClr val="tx1"/>
                </a:solidFill>
                <a:sym typeface="+mn-ea"/>
              </a:rPr>
              <a:t>如果</a:t>
            </a:r>
            <a:r>
              <a:rPr lang="en-US" altLang="zh-CN" sz="260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600" dirty="0">
                <a:solidFill>
                  <a:schemeClr val="tx1"/>
                </a:solidFill>
                <a:sym typeface="+mn-ea"/>
              </a:rPr>
              <a:t>执行设备</a:t>
            </a:r>
            <a:r>
              <a:rPr lang="en-US" altLang="zh-CN" sz="2600" dirty="0">
                <a:solidFill>
                  <a:schemeClr val="tx1"/>
                </a:solidFill>
                <a:sym typeface="+mn-ea"/>
              </a:rPr>
              <a:t>D</a:t>
            </a:r>
            <a:r>
              <a:rPr lang="zh-CN" altLang="en-US" sz="2600" dirty="0">
                <a:solidFill>
                  <a:schemeClr val="tx1"/>
                </a:solidFill>
                <a:sym typeface="+mn-ea"/>
              </a:rPr>
              <a:t>的中断服务程序，</a:t>
            </a:r>
            <a:r>
              <a:rPr lang="en-US" altLang="zh-CN" sz="2600" dirty="0">
                <a:solidFill>
                  <a:schemeClr val="tx1"/>
                </a:solidFill>
                <a:sym typeface="+mn-ea"/>
              </a:rPr>
              <a:t>IM2</a:t>
            </a:r>
            <a:r>
              <a:rPr lang="zh-CN" altLang="en-US" sz="2600" dirty="0">
                <a:solidFill>
                  <a:schemeClr val="tx1"/>
                </a:solidFill>
                <a:sym typeface="+mn-ea"/>
              </a:rPr>
              <a:t>，</a:t>
            </a:r>
            <a:r>
              <a:rPr lang="en-US" altLang="zh-CN" sz="2600" dirty="0">
                <a:solidFill>
                  <a:schemeClr val="tx1"/>
                </a:solidFill>
                <a:sym typeface="+mn-ea"/>
              </a:rPr>
              <a:t>IM1</a:t>
            </a:r>
            <a:r>
              <a:rPr lang="zh-CN" altLang="en-US" sz="2600" dirty="0">
                <a:solidFill>
                  <a:schemeClr val="tx1"/>
                </a:solidFill>
                <a:sym typeface="+mn-ea"/>
              </a:rPr>
              <a:t>，</a:t>
            </a:r>
            <a:r>
              <a:rPr lang="en-US" altLang="zh-CN" sz="2600" dirty="0">
                <a:solidFill>
                  <a:schemeClr val="tx1"/>
                </a:solidFill>
                <a:sym typeface="+mn-ea"/>
              </a:rPr>
              <a:t>IM0</a:t>
            </a:r>
            <a:r>
              <a:rPr lang="zh-CN" altLang="en-US" sz="2600" dirty="0">
                <a:solidFill>
                  <a:schemeClr val="tx1"/>
                </a:solidFill>
                <a:sym typeface="+mn-ea"/>
              </a:rPr>
              <a:t>的状态又是什么</a:t>
            </a:r>
            <a:r>
              <a:rPr lang="en-US" altLang="zh-CN" sz="2600" dirty="0">
                <a:solidFill>
                  <a:schemeClr val="tx1"/>
                </a:solidFill>
                <a:sym typeface="+mn-ea"/>
              </a:rPr>
              <a:t>?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eaLnBrk="1" hangingPunct="1">
              <a:buNone/>
            </a:pPr>
            <a:r>
              <a:rPr lang="zh-CN" altLang="en-US" sz="2600" dirty="0">
                <a:solidFill>
                  <a:srgbClr val="FF00FF"/>
                </a:solidFill>
              </a:rPr>
              <a:t>解：</a:t>
            </a:r>
            <a:r>
              <a:rPr lang="en-US" altLang="zh-CN" sz="2600" dirty="0">
                <a:solidFill>
                  <a:srgbClr val="0000FF"/>
                </a:solidFill>
                <a:sym typeface="+mn-ea"/>
              </a:rPr>
              <a:t>(2)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执行设备</a:t>
            </a:r>
            <a:r>
              <a:rPr lang="en-US" altLang="zh-CN" sz="2600" dirty="0">
                <a:solidFill>
                  <a:srgbClr val="0000FF"/>
                </a:solidFill>
                <a:sym typeface="+mn-ea"/>
              </a:rPr>
              <a:t>B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的中断服务程序时，</a:t>
            </a:r>
            <a:r>
              <a:rPr lang="en-US" altLang="zh-CN" sz="2600" dirty="0">
                <a:solidFill>
                  <a:srgbClr val="0000FF"/>
                </a:solidFill>
                <a:sym typeface="+mn-ea"/>
              </a:rPr>
              <a:t>IM2 IM1 IM0=111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；    </a:t>
            </a:r>
            <a:endParaRPr lang="zh-CN" altLang="en-US" sz="2600" dirty="0">
              <a:solidFill>
                <a:srgbClr val="0000FF"/>
              </a:solidFill>
              <a:sym typeface="+mn-ea"/>
            </a:endParaRPr>
          </a:p>
          <a:p>
            <a:pPr eaLnBrk="1" hangingPunct="1">
              <a:buNone/>
            </a:pP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       执行设备</a:t>
            </a:r>
            <a:r>
              <a:rPr lang="en-US" altLang="zh-CN" sz="2600" dirty="0">
                <a:solidFill>
                  <a:srgbClr val="0000FF"/>
                </a:solidFill>
                <a:sym typeface="+mn-ea"/>
              </a:rPr>
              <a:t>D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的中断服务程序时，</a:t>
            </a:r>
            <a:r>
              <a:rPr lang="en-US" altLang="zh-CN" sz="2600" dirty="0">
                <a:solidFill>
                  <a:srgbClr val="0000FF"/>
                </a:solidFill>
                <a:sym typeface="+mn-ea"/>
              </a:rPr>
              <a:t>IM2 IM1 IM0=011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。</a:t>
            </a:r>
            <a:endParaRPr lang="zh-CN" altLang="en-US" sz="2600" dirty="0"/>
          </a:p>
          <a:p>
            <a:pPr eaLnBrk="1" hangingPunct="1">
              <a:buNone/>
            </a:pPr>
            <a:endParaRPr lang="zh-CN" altLang="en-US" sz="2600" dirty="0"/>
          </a:p>
          <a:p>
            <a:pPr eaLnBrk="1" hangingPunct="1">
              <a:buNone/>
            </a:pPr>
            <a:endParaRPr lang="zh-CN" altLang="en-US" sz="2600" dirty="0">
              <a:solidFill>
                <a:schemeClr val="tx1"/>
              </a:solidFill>
            </a:endParaRPr>
          </a:p>
        </p:txBody>
      </p:sp>
      <p:pic>
        <p:nvPicPr>
          <p:cNvPr id="34819" name="图片 26628" descr="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04360" y="3653790"/>
            <a:ext cx="4739640" cy="32042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0483" name="Rectangle 2"/>
          <p:cNvSpPr>
            <a:spLocks noGrp="1"/>
          </p:cNvSpPr>
          <p:nvPr>
            <p:ph type="title"/>
          </p:nvPr>
        </p:nvSpPr>
        <p:spPr>
          <a:xfrm>
            <a:off x="457200" y="122555"/>
            <a:ext cx="7543800" cy="62103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zh-CN" altLang="zh-CN" dirty="0"/>
              <a:t>8.3.4 </a:t>
            </a:r>
            <a:r>
              <a:rPr lang="zh-CN" altLang="en-US" dirty="0"/>
              <a:t>多级中断</a:t>
            </a:r>
            <a:endParaRPr lang="zh-CN" altLang="en-US" dirty="0"/>
          </a:p>
        </p:txBody>
      </p:sp>
      <p:sp>
        <p:nvSpPr>
          <p:cNvPr id="20484" name="Rectangle 3"/>
          <p:cNvSpPr>
            <a:spLocks noGrp="1"/>
          </p:cNvSpPr>
          <p:nvPr>
            <p:ph idx="1"/>
          </p:nvPr>
        </p:nvSpPr>
        <p:spPr>
          <a:xfrm>
            <a:off x="194310" y="743585"/>
            <a:ext cx="8702040" cy="4411345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sz="2600" dirty="0"/>
              <a:t>例</a:t>
            </a:r>
            <a:r>
              <a:rPr lang="en-US" altLang="zh-CN" sz="2600" dirty="0"/>
              <a:t>8.2</a:t>
            </a:r>
            <a:r>
              <a:rPr lang="zh-CN" altLang="en-US" sz="2600" dirty="0"/>
              <a:t>、</a:t>
            </a:r>
            <a:r>
              <a:rPr lang="zh-CN" altLang="en-US" sz="2600" dirty="0">
                <a:solidFill>
                  <a:schemeClr val="tx1"/>
                </a:solidFill>
              </a:rPr>
              <a:t>参见图</a:t>
            </a:r>
            <a:r>
              <a:rPr lang="zh-CN" altLang="zh-CN" sz="2800" dirty="0">
                <a:solidFill>
                  <a:schemeClr val="tx1"/>
                </a:solidFill>
              </a:rPr>
              <a:t>8.</a:t>
            </a:r>
            <a:r>
              <a:rPr lang="en-US" altLang="zh-CN" sz="2800" dirty="0">
                <a:solidFill>
                  <a:schemeClr val="tx1"/>
                </a:solidFill>
              </a:rPr>
              <a:t>12</a:t>
            </a:r>
            <a:r>
              <a:rPr lang="zh-CN" altLang="en-US" sz="2600" dirty="0">
                <a:solidFill>
                  <a:schemeClr val="tx1"/>
                </a:solidFill>
              </a:rPr>
              <a:t>所示的二维中断系统。请问：</a:t>
            </a:r>
            <a:endParaRPr lang="zh-CN" altLang="en-US" sz="2600" dirty="0">
              <a:solidFill>
                <a:schemeClr val="tx1"/>
              </a:solidFill>
            </a:endParaRPr>
          </a:p>
          <a:p>
            <a:pPr eaLnBrk="1" hangingPunct="1">
              <a:buNone/>
            </a:pPr>
            <a:r>
              <a:rPr lang="en-US" altLang="zh-CN" sz="2600" dirty="0">
                <a:solidFill>
                  <a:schemeClr val="tx1"/>
                </a:solidFill>
                <a:sym typeface="+mn-ea"/>
              </a:rPr>
              <a:t>(3)</a:t>
            </a:r>
            <a:r>
              <a:rPr lang="zh-CN" altLang="en-US" sz="2600" dirty="0">
                <a:solidFill>
                  <a:schemeClr val="tx1"/>
                </a:solidFill>
                <a:sym typeface="+mn-ea"/>
              </a:rPr>
              <a:t>每一级的</a:t>
            </a:r>
            <a:r>
              <a:rPr lang="en-US" altLang="zh-CN" sz="2600" dirty="0">
                <a:solidFill>
                  <a:schemeClr val="tx1"/>
                </a:solidFill>
                <a:sym typeface="+mn-ea"/>
              </a:rPr>
              <a:t>IM</a:t>
            </a:r>
            <a:r>
              <a:rPr lang="zh-CN" altLang="en-US" sz="2600" dirty="0">
                <a:solidFill>
                  <a:schemeClr val="tx1"/>
                </a:solidFill>
                <a:sym typeface="+mn-ea"/>
              </a:rPr>
              <a:t>能否对某个优先级的个别设备单独进行屏蔽</a:t>
            </a:r>
            <a:r>
              <a:rPr lang="en-US" altLang="zh-CN" sz="2600" dirty="0">
                <a:solidFill>
                  <a:schemeClr val="tx1"/>
                </a:solidFill>
                <a:sym typeface="+mn-ea"/>
              </a:rPr>
              <a:t>?</a:t>
            </a:r>
            <a:r>
              <a:rPr lang="zh-CN" altLang="en-US" sz="2600" dirty="0">
                <a:solidFill>
                  <a:schemeClr val="tx1"/>
                </a:solidFill>
                <a:sym typeface="+mn-ea"/>
              </a:rPr>
              <a:t>如果不能，采取什么办法可达到目的</a:t>
            </a:r>
            <a:r>
              <a:rPr lang="en-US" altLang="zh-CN" sz="2600" dirty="0">
                <a:solidFill>
                  <a:schemeClr val="tx1"/>
                </a:solidFill>
                <a:sym typeface="+mn-ea"/>
              </a:rPr>
              <a:t>?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eaLnBrk="1" hangingPunct="1">
              <a:buNone/>
            </a:pPr>
            <a:r>
              <a:rPr lang="zh-CN" altLang="en-US" sz="2600" dirty="0">
                <a:solidFill>
                  <a:srgbClr val="FF00FF"/>
                </a:solidFill>
              </a:rPr>
              <a:t>解：</a:t>
            </a:r>
            <a:r>
              <a:rPr lang="en-US" altLang="zh-CN" sz="2600" dirty="0">
                <a:solidFill>
                  <a:srgbClr val="0000FF"/>
                </a:solidFill>
                <a:sym typeface="+mn-ea"/>
              </a:rPr>
              <a:t>(3)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每一级的</a:t>
            </a:r>
            <a:r>
              <a:rPr lang="en-US" altLang="zh-CN" sz="2600" dirty="0">
                <a:solidFill>
                  <a:srgbClr val="0000FF"/>
                </a:solidFill>
                <a:sym typeface="+mn-ea"/>
              </a:rPr>
              <a:t>IM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标志</a:t>
            </a:r>
            <a:r>
              <a:rPr lang="zh-CN" altLang="en-US" sz="2600" dirty="0">
                <a:solidFill>
                  <a:srgbClr val="FF0000"/>
                </a:solidFill>
                <a:sym typeface="+mn-ea"/>
              </a:rPr>
              <a:t>不能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对某个优先级的个别设备进行单独屏蔽。可将接口中的</a:t>
            </a:r>
            <a:r>
              <a:rPr lang="en-US" altLang="zh-CN" sz="2600" dirty="0">
                <a:solidFill>
                  <a:srgbClr val="FF0000"/>
                </a:solidFill>
                <a:sym typeface="+mn-ea"/>
              </a:rPr>
              <a:t>EI</a:t>
            </a:r>
            <a:r>
              <a:rPr lang="en-US" altLang="zh-CN" sz="2600" dirty="0">
                <a:solidFill>
                  <a:srgbClr val="0000FF"/>
                </a:solidFill>
                <a:sym typeface="+mn-ea"/>
              </a:rPr>
              <a:t>(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中断允许</a:t>
            </a:r>
            <a:r>
              <a:rPr lang="en-US" altLang="zh-CN" sz="2600" dirty="0">
                <a:solidFill>
                  <a:srgbClr val="0000FF"/>
                </a:solidFill>
                <a:sym typeface="+mn-ea"/>
              </a:rPr>
              <a:t>)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标志清“</a:t>
            </a:r>
            <a:r>
              <a:rPr lang="en-US" altLang="zh-CN" sz="2600" dirty="0">
                <a:solidFill>
                  <a:srgbClr val="0000FF"/>
                </a:solidFill>
                <a:sym typeface="+mn-ea"/>
              </a:rPr>
              <a:t>0”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，它禁止设备发出中断请求。</a:t>
            </a:r>
            <a:endParaRPr lang="zh-CN" altLang="en-US" sz="2600" dirty="0">
              <a:solidFill>
                <a:srgbClr val="0000FF"/>
              </a:solidFill>
            </a:endParaRPr>
          </a:p>
          <a:p>
            <a:pPr eaLnBrk="1" hangingPunct="1">
              <a:buNone/>
            </a:pPr>
            <a:endParaRPr lang="zh-CN" altLang="en-US" sz="2600" dirty="0"/>
          </a:p>
          <a:p>
            <a:pPr eaLnBrk="1" hangingPunct="1">
              <a:buNone/>
            </a:pPr>
            <a:endParaRPr lang="zh-CN" altLang="en-US" sz="2600" dirty="0">
              <a:solidFill>
                <a:schemeClr val="tx1"/>
              </a:solidFill>
            </a:endParaRPr>
          </a:p>
        </p:txBody>
      </p:sp>
      <p:pic>
        <p:nvPicPr>
          <p:cNvPr id="34819" name="图片 26628" descr="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04360" y="3653790"/>
            <a:ext cx="4739640" cy="32042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0483" name="Rectangle 2"/>
          <p:cNvSpPr>
            <a:spLocks noGrp="1"/>
          </p:cNvSpPr>
          <p:nvPr>
            <p:ph type="title"/>
          </p:nvPr>
        </p:nvSpPr>
        <p:spPr>
          <a:xfrm>
            <a:off x="457200" y="122555"/>
            <a:ext cx="7543800" cy="62103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zh-CN" altLang="zh-CN" dirty="0"/>
              <a:t>8.3.4 </a:t>
            </a:r>
            <a:r>
              <a:rPr lang="zh-CN" altLang="en-US" dirty="0"/>
              <a:t>多级中断</a:t>
            </a:r>
            <a:endParaRPr lang="zh-CN" altLang="en-US" dirty="0"/>
          </a:p>
        </p:txBody>
      </p:sp>
      <p:sp>
        <p:nvSpPr>
          <p:cNvPr id="20484" name="Rectangle 3"/>
          <p:cNvSpPr>
            <a:spLocks noGrp="1"/>
          </p:cNvSpPr>
          <p:nvPr>
            <p:ph idx="1"/>
          </p:nvPr>
        </p:nvSpPr>
        <p:spPr>
          <a:xfrm>
            <a:off x="194310" y="743585"/>
            <a:ext cx="8702040" cy="4411345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sz="2600" dirty="0"/>
              <a:t>例</a:t>
            </a:r>
            <a:r>
              <a:rPr lang="en-US" altLang="zh-CN" sz="2600" dirty="0"/>
              <a:t>8.2</a:t>
            </a:r>
            <a:r>
              <a:rPr lang="zh-CN" altLang="en-US" sz="2600" dirty="0"/>
              <a:t>、</a:t>
            </a:r>
            <a:r>
              <a:rPr lang="zh-CN" altLang="en-US" sz="2600" dirty="0">
                <a:solidFill>
                  <a:schemeClr val="tx1"/>
                </a:solidFill>
              </a:rPr>
              <a:t>参见图</a:t>
            </a:r>
            <a:r>
              <a:rPr lang="zh-CN" altLang="zh-CN" sz="2800" dirty="0">
                <a:solidFill>
                  <a:schemeClr val="tx1"/>
                </a:solidFill>
              </a:rPr>
              <a:t>8.</a:t>
            </a:r>
            <a:r>
              <a:rPr lang="en-US" altLang="zh-CN" sz="2800" dirty="0">
                <a:solidFill>
                  <a:schemeClr val="tx1"/>
                </a:solidFill>
              </a:rPr>
              <a:t>12</a:t>
            </a:r>
            <a:r>
              <a:rPr lang="zh-CN" altLang="en-US" sz="2600" dirty="0">
                <a:solidFill>
                  <a:schemeClr val="tx1"/>
                </a:solidFill>
              </a:rPr>
              <a:t>所示的二维中断系统。请问：</a:t>
            </a:r>
            <a:endParaRPr lang="zh-CN" altLang="en-US" sz="2600" dirty="0">
              <a:solidFill>
                <a:schemeClr val="tx1"/>
              </a:solidFill>
            </a:endParaRPr>
          </a:p>
          <a:p>
            <a:pPr eaLnBrk="1" hangingPunct="1">
              <a:buNone/>
            </a:pPr>
            <a:r>
              <a:rPr lang="en-US" altLang="zh-CN" sz="2600" dirty="0">
                <a:solidFill>
                  <a:schemeClr val="tx1"/>
                </a:solidFill>
                <a:sym typeface="+mn-ea"/>
              </a:rPr>
              <a:t>(4)</a:t>
            </a:r>
            <a:r>
              <a:rPr lang="zh-CN" altLang="en-US" sz="2600" dirty="0">
                <a:solidFill>
                  <a:schemeClr val="tx1"/>
                </a:solidFill>
                <a:sym typeface="+mn-ea"/>
              </a:rPr>
              <a:t>假如设备</a:t>
            </a:r>
            <a:r>
              <a:rPr lang="en-US" altLang="zh-CN" sz="2600" dirty="0">
                <a:solidFill>
                  <a:schemeClr val="tx1"/>
                </a:solidFill>
                <a:sym typeface="+mn-ea"/>
              </a:rPr>
              <a:t>C</a:t>
            </a:r>
            <a:r>
              <a:rPr lang="zh-CN" altLang="en-US" sz="2600" dirty="0">
                <a:solidFill>
                  <a:schemeClr val="tx1"/>
                </a:solidFill>
                <a:sym typeface="+mn-ea"/>
              </a:rPr>
              <a:t>一提出中断请求，</a:t>
            </a:r>
            <a:r>
              <a:rPr lang="en-US" altLang="zh-CN" sz="260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600" dirty="0">
                <a:solidFill>
                  <a:schemeClr val="tx1"/>
                </a:solidFill>
                <a:sym typeface="+mn-ea"/>
              </a:rPr>
              <a:t>立即进行响应，如何调整才能满足此要求</a:t>
            </a:r>
            <a:r>
              <a:rPr lang="en-US" altLang="zh-CN" sz="2600" dirty="0">
                <a:solidFill>
                  <a:schemeClr val="tx1"/>
                </a:solidFill>
                <a:sym typeface="+mn-ea"/>
              </a:rPr>
              <a:t>?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eaLnBrk="1" hangingPunct="1">
              <a:buNone/>
            </a:pPr>
            <a:r>
              <a:rPr lang="zh-CN" altLang="en-US" sz="2600" dirty="0">
                <a:solidFill>
                  <a:srgbClr val="FF00FF"/>
                </a:solidFill>
              </a:rPr>
              <a:t>解：</a:t>
            </a:r>
            <a:r>
              <a:rPr lang="en-US" altLang="zh-CN" sz="2600" dirty="0">
                <a:solidFill>
                  <a:srgbClr val="0000FF"/>
                </a:solidFill>
                <a:sym typeface="+mn-ea"/>
              </a:rPr>
              <a:t>(4)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要使设备</a:t>
            </a:r>
            <a:r>
              <a:rPr lang="en-US" altLang="zh-CN" sz="2600" dirty="0">
                <a:solidFill>
                  <a:srgbClr val="0000FF"/>
                </a:solidFill>
                <a:sym typeface="+mn-ea"/>
              </a:rPr>
              <a:t>C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的中断请求及时得到响应，可将设备</a:t>
            </a:r>
            <a:r>
              <a:rPr lang="en-US" altLang="zh-CN" sz="2600" dirty="0">
                <a:solidFill>
                  <a:srgbClr val="0000FF"/>
                </a:solidFill>
                <a:sym typeface="+mn-ea"/>
              </a:rPr>
              <a:t>C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从第</a:t>
            </a:r>
            <a:r>
              <a:rPr lang="en-US" altLang="zh-CN" sz="2600" dirty="0">
                <a:solidFill>
                  <a:srgbClr val="0000FF"/>
                </a:solidFill>
                <a:sym typeface="+mn-ea"/>
              </a:rPr>
              <a:t>2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级取出来，单独放在第</a:t>
            </a:r>
            <a:r>
              <a:rPr lang="en-US" altLang="zh-CN" sz="2600" dirty="0">
                <a:solidFill>
                  <a:srgbClr val="0000FF"/>
                </a:solidFill>
                <a:sym typeface="+mn-ea"/>
              </a:rPr>
              <a:t>3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级上，使第</a:t>
            </a:r>
            <a:r>
              <a:rPr lang="en-US" altLang="zh-CN" sz="2600" dirty="0">
                <a:solidFill>
                  <a:srgbClr val="0000FF"/>
                </a:solidFill>
                <a:sym typeface="+mn-ea"/>
              </a:rPr>
              <a:t>3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级的优先级最高，即令</a:t>
            </a:r>
            <a:r>
              <a:rPr lang="en-US" altLang="zh-CN" sz="2600" dirty="0">
                <a:solidFill>
                  <a:srgbClr val="0000FF"/>
                </a:solidFill>
                <a:sym typeface="+mn-ea"/>
              </a:rPr>
              <a:t>IM3=0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即可。</a:t>
            </a:r>
            <a:endParaRPr lang="zh-CN" altLang="en-US" sz="2600" dirty="0">
              <a:solidFill>
                <a:srgbClr val="0000FF"/>
              </a:solidFill>
            </a:endParaRPr>
          </a:p>
          <a:p>
            <a:pPr eaLnBrk="1" hangingPunct="1">
              <a:buNone/>
            </a:pPr>
            <a:endParaRPr lang="zh-CN" altLang="en-US" sz="2600" dirty="0">
              <a:solidFill>
                <a:srgbClr val="0000FF"/>
              </a:solidFill>
            </a:endParaRPr>
          </a:p>
          <a:p>
            <a:pPr eaLnBrk="1" hangingPunct="1">
              <a:buNone/>
            </a:pPr>
            <a:endParaRPr lang="zh-CN" altLang="en-US" sz="2600" dirty="0"/>
          </a:p>
          <a:p>
            <a:pPr eaLnBrk="1" hangingPunct="1">
              <a:buNone/>
            </a:pPr>
            <a:endParaRPr lang="zh-CN" altLang="en-US" sz="2600" dirty="0">
              <a:solidFill>
                <a:schemeClr val="tx1"/>
              </a:solidFill>
            </a:endParaRPr>
          </a:p>
        </p:txBody>
      </p:sp>
      <p:pic>
        <p:nvPicPr>
          <p:cNvPr id="34819" name="图片 26628" descr="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04360" y="3653790"/>
            <a:ext cx="4739640" cy="32042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2531" name="Rectangle 2"/>
          <p:cNvSpPr>
            <a:spLocks noGrp="1"/>
          </p:cNvSpPr>
          <p:nvPr>
            <p:ph type="title"/>
          </p:nvPr>
        </p:nvSpPr>
        <p:spPr>
          <a:xfrm>
            <a:off x="457200" y="122555"/>
            <a:ext cx="7543800" cy="611505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zh-CN" altLang="zh-CN" dirty="0"/>
              <a:t>8.3.4 </a:t>
            </a:r>
            <a:r>
              <a:rPr lang="zh-CN" altLang="en-US" dirty="0"/>
              <a:t>多级中断</a:t>
            </a:r>
            <a:endParaRPr lang="zh-CN" altLang="zh-CN" dirty="0"/>
          </a:p>
        </p:txBody>
      </p:sp>
      <p:sp>
        <p:nvSpPr>
          <p:cNvPr id="22532" name="Rectangle 3"/>
          <p:cNvSpPr>
            <a:spLocks noGrp="1"/>
          </p:cNvSpPr>
          <p:nvPr>
            <p:ph idx="1"/>
          </p:nvPr>
        </p:nvSpPr>
        <p:spPr>
          <a:xfrm>
            <a:off x="114300" y="885190"/>
            <a:ext cx="8856345" cy="4411345"/>
          </a:xfrm>
        </p:spPr>
        <p:txBody>
          <a:bodyPr vert="horz" wrap="square" lIns="91440" tIns="45720" rIns="91440" bIns="45720" anchor="t"/>
          <a:p>
            <a:pPr marL="0" indent="0" eaLnBrk="1" hangingPunct="1">
              <a:buNone/>
            </a:pPr>
            <a:r>
              <a:rPr lang="zh-CN" altLang="zh-CN" sz="2800" dirty="0"/>
              <a:t>[</a:t>
            </a:r>
            <a:r>
              <a:rPr lang="zh-CN" altLang="en-US" sz="2800" dirty="0"/>
              <a:t>例</a:t>
            </a:r>
            <a:r>
              <a:rPr lang="en-US" altLang="zh-CN" sz="2800" dirty="0"/>
              <a:t>8.3</a:t>
            </a:r>
            <a:r>
              <a:rPr lang="zh-CN" altLang="zh-CN" sz="2800" dirty="0"/>
              <a:t>]</a:t>
            </a:r>
            <a:r>
              <a:rPr lang="zh-CN" altLang="en-US" sz="2600" dirty="0">
                <a:solidFill>
                  <a:schemeClr val="tx1"/>
                </a:solidFill>
              </a:rPr>
              <a:t>参见图</a:t>
            </a:r>
            <a:r>
              <a:rPr lang="en-US" altLang="zh-CN" sz="2600" dirty="0">
                <a:solidFill>
                  <a:schemeClr val="tx1"/>
                </a:solidFill>
              </a:rPr>
              <a:t>8.12</a:t>
            </a:r>
            <a:r>
              <a:rPr lang="zh-CN" altLang="en-US" sz="2600" dirty="0">
                <a:solidFill>
                  <a:schemeClr val="tx1"/>
                </a:solidFill>
              </a:rPr>
              <a:t>所示的系统，只考虑</a:t>
            </a:r>
            <a:r>
              <a:rPr lang="en-US" altLang="zh-CN" sz="2600" dirty="0">
                <a:solidFill>
                  <a:schemeClr val="tx1"/>
                </a:solidFill>
              </a:rPr>
              <a:t>A</a:t>
            </a:r>
            <a:r>
              <a:rPr lang="zh-CN" altLang="en-US" sz="2600" dirty="0">
                <a:solidFill>
                  <a:schemeClr val="tx1"/>
                </a:solidFill>
              </a:rPr>
              <a:t>，</a:t>
            </a:r>
            <a:r>
              <a:rPr lang="en-US" altLang="zh-CN" sz="2600" dirty="0">
                <a:solidFill>
                  <a:schemeClr val="tx1"/>
                </a:solidFill>
              </a:rPr>
              <a:t>B</a:t>
            </a:r>
            <a:r>
              <a:rPr lang="zh-CN" altLang="en-US" sz="2600" dirty="0">
                <a:solidFill>
                  <a:schemeClr val="tx1"/>
                </a:solidFill>
              </a:rPr>
              <a:t>，</a:t>
            </a:r>
            <a:r>
              <a:rPr lang="en-US" altLang="zh-CN" sz="2600" dirty="0">
                <a:solidFill>
                  <a:schemeClr val="tx1"/>
                </a:solidFill>
              </a:rPr>
              <a:t>C</a:t>
            </a:r>
            <a:r>
              <a:rPr lang="zh-CN" altLang="en-US" sz="2600" dirty="0">
                <a:solidFill>
                  <a:schemeClr val="tx1"/>
                </a:solidFill>
              </a:rPr>
              <a:t>三个设备组成的</a:t>
            </a:r>
            <a:r>
              <a:rPr lang="zh-CN" altLang="en-US" sz="2600" dirty="0">
                <a:solidFill>
                  <a:srgbClr val="0000FF"/>
                </a:solidFill>
              </a:rPr>
              <a:t>单级中断</a:t>
            </a:r>
            <a:r>
              <a:rPr lang="zh-CN" altLang="en-US" sz="2600" dirty="0">
                <a:solidFill>
                  <a:schemeClr val="tx1"/>
                </a:solidFill>
              </a:rPr>
              <a:t>结构，它要求</a:t>
            </a:r>
            <a:r>
              <a:rPr lang="en-US" altLang="zh-CN" sz="2600" dirty="0">
                <a:solidFill>
                  <a:schemeClr val="tx1"/>
                </a:solidFill>
              </a:rPr>
              <a:t>CPU</a:t>
            </a:r>
            <a:r>
              <a:rPr lang="zh-CN" altLang="en-US" sz="2600" dirty="0">
                <a:solidFill>
                  <a:schemeClr val="tx1"/>
                </a:solidFill>
              </a:rPr>
              <a:t>在执行完当前指令时对中断请求进行服务。</a:t>
            </a:r>
            <a:endParaRPr lang="zh-CN" altLang="en-US" sz="2600" dirty="0">
              <a:solidFill>
                <a:schemeClr val="tx1"/>
              </a:solidFill>
            </a:endParaRPr>
          </a:p>
          <a:p>
            <a:pPr marL="0" indent="0" eaLnBrk="1" hangingPunct="1">
              <a:buNone/>
            </a:pPr>
            <a:r>
              <a:rPr lang="zh-CN" altLang="en-US" sz="2600" dirty="0">
                <a:solidFill>
                  <a:schemeClr val="tx1"/>
                </a:solidFill>
              </a:rPr>
              <a:t>假设：</a:t>
            </a:r>
            <a:r>
              <a:rPr lang="en-US" altLang="zh-CN" sz="2600" dirty="0">
                <a:solidFill>
                  <a:schemeClr val="tx1"/>
                </a:solidFill>
              </a:rPr>
              <a:t>(1)CPU“</a:t>
            </a:r>
            <a:r>
              <a:rPr lang="zh-CN" altLang="en-US" sz="2600" dirty="0">
                <a:solidFill>
                  <a:schemeClr val="tx1"/>
                </a:solidFill>
              </a:rPr>
              <a:t>中断批准”机构在响应一个新的中断之前，先要让被中断的程序的一条指令一定要执行完毕；</a:t>
            </a:r>
            <a:endParaRPr lang="zh-CN" altLang="en-US" sz="2600" dirty="0">
              <a:solidFill>
                <a:schemeClr val="tx1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600" dirty="0">
                <a:solidFill>
                  <a:schemeClr val="tx1"/>
                </a:solidFill>
              </a:rPr>
              <a:t>(2)</a:t>
            </a:r>
            <a:r>
              <a:rPr lang="en-US" altLang="zh-CN" sz="2600" dirty="0">
                <a:solidFill>
                  <a:srgbClr val="FF0000"/>
                </a:solidFill>
              </a:rPr>
              <a:t>T</a:t>
            </a:r>
            <a:r>
              <a:rPr lang="en-US" altLang="zh-CN" sz="2600" baseline="-25000" dirty="0">
                <a:solidFill>
                  <a:srgbClr val="FF0000"/>
                </a:solidFill>
              </a:rPr>
              <a:t>DC</a:t>
            </a:r>
            <a:r>
              <a:rPr lang="zh-CN" altLang="en-US" sz="2600" dirty="0">
                <a:solidFill>
                  <a:schemeClr val="tx1"/>
                </a:solidFill>
              </a:rPr>
              <a:t>为查询链中每个设备的延迟时间；</a:t>
            </a:r>
            <a:endParaRPr lang="zh-CN" altLang="en-US" sz="2600" dirty="0">
              <a:solidFill>
                <a:schemeClr val="tx1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600" dirty="0">
                <a:solidFill>
                  <a:schemeClr val="tx1"/>
                </a:solidFill>
              </a:rPr>
              <a:t>(3)</a:t>
            </a:r>
            <a:r>
              <a:rPr lang="en-US" altLang="zh-CN" sz="2600" dirty="0">
                <a:solidFill>
                  <a:srgbClr val="FF0000"/>
                </a:solidFill>
              </a:rPr>
              <a:t>TA</a:t>
            </a:r>
            <a:r>
              <a:rPr lang="zh-CN" altLang="en-US" sz="2600" dirty="0">
                <a:solidFill>
                  <a:srgbClr val="FF0000"/>
                </a:solidFill>
              </a:rPr>
              <a:t>，</a:t>
            </a:r>
            <a:r>
              <a:rPr lang="en-US" altLang="zh-CN" sz="2600" dirty="0">
                <a:solidFill>
                  <a:srgbClr val="FF0000"/>
                </a:solidFill>
              </a:rPr>
              <a:t>TB</a:t>
            </a:r>
            <a:r>
              <a:rPr lang="zh-CN" altLang="en-US" sz="2600" dirty="0">
                <a:solidFill>
                  <a:srgbClr val="FF0000"/>
                </a:solidFill>
              </a:rPr>
              <a:t>，</a:t>
            </a:r>
            <a:r>
              <a:rPr lang="en-US" altLang="zh-CN" sz="2600" dirty="0">
                <a:solidFill>
                  <a:srgbClr val="FF0000"/>
                </a:solidFill>
              </a:rPr>
              <a:t>TC</a:t>
            </a:r>
            <a:r>
              <a:rPr lang="zh-CN" altLang="en-US" sz="2600" dirty="0">
                <a:solidFill>
                  <a:schemeClr val="tx1"/>
                </a:solidFill>
              </a:rPr>
              <a:t>分别为设备</a:t>
            </a:r>
            <a:r>
              <a:rPr lang="en-US" altLang="zh-CN" sz="2600" dirty="0">
                <a:solidFill>
                  <a:schemeClr val="tx1"/>
                </a:solidFill>
              </a:rPr>
              <a:t>A</a:t>
            </a:r>
            <a:r>
              <a:rPr lang="zh-CN" altLang="en-US" sz="2600" dirty="0">
                <a:solidFill>
                  <a:schemeClr val="tx1"/>
                </a:solidFill>
              </a:rPr>
              <a:t>，</a:t>
            </a:r>
            <a:r>
              <a:rPr lang="en-US" altLang="zh-CN" sz="2600" dirty="0">
                <a:solidFill>
                  <a:schemeClr val="tx1"/>
                </a:solidFill>
              </a:rPr>
              <a:t>B</a:t>
            </a:r>
            <a:r>
              <a:rPr lang="zh-CN" altLang="en-US" sz="2600" dirty="0">
                <a:solidFill>
                  <a:schemeClr val="tx1"/>
                </a:solidFill>
              </a:rPr>
              <a:t>，</a:t>
            </a:r>
            <a:r>
              <a:rPr lang="en-US" altLang="zh-CN" sz="2600" dirty="0">
                <a:solidFill>
                  <a:schemeClr val="tx1"/>
                </a:solidFill>
              </a:rPr>
              <a:t>C</a:t>
            </a:r>
            <a:r>
              <a:rPr lang="zh-CN" altLang="en-US" sz="2600" dirty="0">
                <a:solidFill>
                  <a:schemeClr val="tx1"/>
                </a:solidFill>
              </a:rPr>
              <a:t>的服务程序所需的执行时间； </a:t>
            </a:r>
            <a:endParaRPr lang="zh-CN" altLang="en-US" sz="2600" dirty="0">
              <a:solidFill>
                <a:schemeClr val="tx1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600" dirty="0">
                <a:solidFill>
                  <a:schemeClr val="tx1"/>
                </a:solidFill>
              </a:rPr>
              <a:t>(4)</a:t>
            </a:r>
            <a:r>
              <a:rPr lang="en-US" altLang="zh-CN" sz="2600" dirty="0">
                <a:solidFill>
                  <a:srgbClr val="FF0000"/>
                </a:solidFill>
              </a:rPr>
              <a:t>TS,TR</a:t>
            </a:r>
            <a:r>
              <a:rPr lang="zh-CN" altLang="en-US" sz="2600" dirty="0">
                <a:solidFill>
                  <a:schemeClr val="tx1"/>
                </a:solidFill>
              </a:rPr>
              <a:t>为保存现场和恢复现场所需的时间；</a:t>
            </a:r>
            <a:endParaRPr lang="zh-CN" altLang="en-US" sz="2600" dirty="0">
              <a:solidFill>
                <a:schemeClr val="tx1"/>
              </a:solidFill>
            </a:endParaRPr>
          </a:p>
          <a:p>
            <a:pPr marL="0" indent="0" eaLnBrk="1" hangingPunct="1">
              <a:buNone/>
            </a:pPr>
            <a:r>
              <a:rPr lang="en-US" altLang="zh-CN" sz="2600" dirty="0">
                <a:solidFill>
                  <a:schemeClr val="tx1"/>
                </a:solidFill>
              </a:rPr>
              <a:t>(5)</a:t>
            </a:r>
            <a:r>
              <a:rPr lang="zh-CN" altLang="en-US" sz="2600" dirty="0">
                <a:solidFill>
                  <a:schemeClr val="tx1"/>
                </a:solidFill>
              </a:rPr>
              <a:t>主存工作周期为</a:t>
            </a:r>
            <a:r>
              <a:rPr lang="en-US" altLang="zh-CN" sz="2600" dirty="0">
                <a:solidFill>
                  <a:srgbClr val="FF0000"/>
                </a:solidFill>
              </a:rPr>
              <a:t>TM</a:t>
            </a:r>
            <a:r>
              <a:rPr lang="zh-CN" altLang="en-US" sz="2600" dirty="0">
                <a:solidFill>
                  <a:schemeClr val="tx1"/>
                </a:solidFill>
              </a:rPr>
              <a:t>。 </a:t>
            </a:r>
            <a:endParaRPr lang="zh-CN" altLang="en-US" sz="2600" dirty="0">
              <a:solidFill>
                <a:schemeClr val="tx1"/>
              </a:solidFill>
            </a:endParaRPr>
          </a:p>
          <a:p>
            <a:pPr marL="0" indent="0" eaLnBrk="1" hangingPunct="1">
              <a:buNone/>
            </a:pPr>
            <a:r>
              <a:rPr lang="zh-CN" altLang="en-US" sz="2600" dirty="0">
                <a:solidFill>
                  <a:schemeClr val="tx1"/>
                </a:solidFill>
              </a:rPr>
              <a:t>试问：就这个中断请求环境来说，系统在什么情况下达到</a:t>
            </a:r>
            <a:r>
              <a:rPr lang="zh-CN" altLang="en-US" sz="2600" dirty="0">
                <a:solidFill>
                  <a:srgbClr val="FF0000"/>
                </a:solidFill>
              </a:rPr>
              <a:t>中断饱和</a:t>
            </a:r>
            <a:r>
              <a:rPr lang="en-US" altLang="zh-CN" sz="2600" dirty="0">
                <a:solidFill>
                  <a:schemeClr val="tx1"/>
                </a:solidFill>
              </a:rPr>
              <a:t>?</a:t>
            </a:r>
            <a:endParaRPr lang="en-US" altLang="zh-CN" sz="2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2531" name="Rectangle 2"/>
          <p:cNvSpPr>
            <a:spLocks noGrp="1"/>
          </p:cNvSpPr>
          <p:nvPr>
            <p:ph type="title"/>
          </p:nvPr>
        </p:nvSpPr>
        <p:spPr>
          <a:xfrm>
            <a:off x="457200" y="122555"/>
            <a:ext cx="7543800" cy="611505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zh-CN" altLang="zh-CN" dirty="0"/>
              <a:t>例</a:t>
            </a:r>
            <a:r>
              <a:rPr lang="en-US" altLang="zh-CN" dirty="0"/>
              <a:t>8.3</a:t>
            </a:r>
            <a:endParaRPr lang="en-US" altLang="zh-CN" dirty="0"/>
          </a:p>
        </p:txBody>
      </p:sp>
      <p:pic>
        <p:nvPicPr>
          <p:cNvPr id="34819" name="图片 26628" descr="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1990" y="1137285"/>
            <a:ext cx="8462010" cy="57207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827405" y="1268730"/>
            <a:ext cx="8136890" cy="2592070"/>
          </a:xfrm>
          <a:prstGeom prst="rect">
            <a:avLst/>
          </a:prstGeom>
          <a:noFill/>
          <a:ln w="889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9720" y="553720"/>
            <a:ext cx="263271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单级中断结构</a:t>
            </a:r>
            <a:endParaRPr lang="zh-CN" altLang="en-US" sz="3200" b="1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95830" y="245745"/>
            <a:ext cx="321818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eaLnBrk="1" hangingPunct="1">
              <a:buNone/>
            </a:pPr>
            <a:r>
              <a:rPr lang="en-US" altLang="zh-CN" sz="2600" b="1" dirty="0">
                <a:solidFill>
                  <a:srgbClr val="FF0000"/>
                </a:solidFill>
                <a:sym typeface="+mn-ea"/>
              </a:rPr>
              <a:t>T</a:t>
            </a:r>
            <a:r>
              <a:rPr lang="en-US" altLang="zh-CN" sz="2600" b="1" baseline="-25000" dirty="0">
                <a:solidFill>
                  <a:srgbClr val="FF0000"/>
                </a:solidFill>
                <a:sym typeface="+mn-ea"/>
              </a:rPr>
              <a:t>DC</a:t>
            </a:r>
            <a:r>
              <a:rPr lang="zh-CN" altLang="en-US" sz="2600" b="1" dirty="0">
                <a:sym typeface="+mn-ea"/>
              </a:rPr>
              <a:t>为查询链中每个设备的延迟时间；</a:t>
            </a:r>
            <a:endParaRPr lang="zh-CN" altLang="en-US" sz="2600" b="1" dirty="0"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2531" name="Rectangle 2"/>
          <p:cNvSpPr>
            <a:spLocks noGrp="1"/>
          </p:cNvSpPr>
          <p:nvPr>
            <p:ph type="title"/>
          </p:nvPr>
        </p:nvSpPr>
        <p:spPr>
          <a:xfrm>
            <a:off x="457200" y="122555"/>
            <a:ext cx="7543800" cy="611505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zh-CN" altLang="zh-CN" dirty="0"/>
              <a:t>例</a:t>
            </a:r>
            <a:r>
              <a:rPr lang="en-US" altLang="zh-CN" dirty="0"/>
              <a:t>8.3</a:t>
            </a:r>
            <a:endParaRPr lang="en-US" altLang="zh-CN" dirty="0"/>
          </a:p>
        </p:txBody>
      </p:sp>
      <p:pic>
        <p:nvPicPr>
          <p:cNvPr id="14340" name="Picture 4" descr="8a5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rcRect t="2034" r="2189"/>
          <a:stretch>
            <a:fillRect/>
          </a:stretch>
        </p:blipFill>
        <p:spPr>
          <a:xfrm>
            <a:off x="2268855" y="66675"/>
            <a:ext cx="6724650" cy="6423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553200" y="1696720"/>
            <a:ext cx="233108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dirty="0">
                <a:solidFill>
                  <a:srgbClr val="FF00FF"/>
                </a:solidFill>
                <a:sym typeface="+mn-ea"/>
              </a:rPr>
              <a:t>判断中断时间：</a:t>
            </a:r>
            <a:endParaRPr lang="zh-CN" altLang="en-US" sz="2000" b="1" dirty="0">
              <a:solidFill>
                <a:srgbClr val="FF00FF"/>
              </a:solidFill>
              <a:sym typeface="+mn-ea"/>
            </a:endParaRPr>
          </a:p>
          <a:p>
            <a:r>
              <a:rPr lang="en-US" altLang="zh-CN" sz="2000" b="1" dirty="0">
                <a:solidFill>
                  <a:srgbClr val="FF00FF"/>
                </a:solidFill>
                <a:sym typeface="+mn-ea"/>
              </a:rPr>
              <a:t>A</a:t>
            </a:r>
            <a:r>
              <a:rPr lang="zh-CN" altLang="en-US" sz="2000" b="1" dirty="0">
                <a:solidFill>
                  <a:srgbClr val="FF00FF"/>
                </a:solidFill>
                <a:sym typeface="+mn-ea"/>
              </a:rPr>
              <a:t>：  </a:t>
            </a:r>
            <a:r>
              <a:rPr lang="en-US" altLang="zh-CN" sz="2000" b="1" dirty="0">
                <a:solidFill>
                  <a:srgbClr val="FF00FF"/>
                </a:solidFill>
                <a:sym typeface="+mn-ea"/>
              </a:rPr>
              <a:t>TDC</a:t>
            </a:r>
            <a:endParaRPr lang="en-US" altLang="zh-CN" sz="2000" b="1" dirty="0">
              <a:solidFill>
                <a:srgbClr val="FF00FF"/>
              </a:solidFill>
              <a:sym typeface="+mn-ea"/>
            </a:endParaRPr>
          </a:p>
          <a:p>
            <a:r>
              <a:rPr lang="en-US" altLang="zh-CN" sz="2000" b="1" dirty="0">
                <a:solidFill>
                  <a:srgbClr val="FF00FF"/>
                </a:solidFill>
                <a:sym typeface="+mn-ea"/>
              </a:rPr>
              <a:t>B:    2TDC</a:t>
            </a:r>
            <a:endParaRPr lang="en-US" altLang="zh-CN" sz="2000" b="1" dirty="0">
              <a:solidFill>
                <a:srgbClr val="FF00FF"/>
              </a:solidFill>
              <a:sym typeface="+mn-ea"/>
            </a:endParaRPr>
          </a:p>
          <a:p>
            <a:r>
              <a:rPr lang="en-US" altLang="zh-CN" sz="2000" b="1" dirty="0">
                <a:solidFill>
                  <a:srgbClr val="FF00FF"/>
                </a:solidFill>
                <a:sym typeface="+mn-ea"/>
              </a:rPr>
              <a:t>C</a:t>
            </a:r>
            <a:r>
              <a:rPr lang="zh-CN" altLang="en-US" sz="2000" b="1" dirty="0">
                <a:solidFill>
                  <a:srgbClr val="FF00FF"/>
                </a:solidFill>
                <a:sym typeface="+mn-ea"/>
              </a:rPr>
              <a:t>： </a:t>
            </a:r>
            <a:r>
              <a:rPr lang="en-US" altLang="zh-CN" sz="2000" b="1" dirty="0">
                <a:solidFill>
                  <a:srgbClr val="FF00FF"/>
                </a:solidFill>
                <a:sym typeface="+mn-ea"/>
              </a:rPr>
              <a:t>3TDC</a:t>
            </a:r>
            <a:endParaRPr lang="en-US" altLang="zh-CN" sz="2000" b="1" dirty="0">
              <a:solidFill>
                <a:srgbClr val="FF00FF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535" y="4509135"/>
            <a:ext cx="26117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设：</a:t>
            </a:r>
            <a:r>
              <a:rPr lang="zh-CN" altLang="en-US" sz="2000" b="1" dirty="0">
                <a:solidFill>
                  <a:srgbClr val="FF00FF"/>
                </a:solidFill>
                <a:sym typeface="+mn-ea"/>
              </a:rPr>
              <a:t>访问主存时间</a:t>
            </a:r>
            <a:r>
              <a:rPr lang="en-US" altLang="zh-CN" sz="2000" b="1" dirty="0">
                <a:solidFill>
                  <a:srgbClr val="FF00FF"/>
                </a:solidFill>
                <a:sym typeface="+mn-ea"/>
              </a:rPr>
              <a:t>TM</a:t>
            </a:r>
            <a:endParaRPr lang="en-US" altLang="zh-CN" sz="2000" b="1" dirty="0">
              <a:solidFill>
                <a:srgbClr val="FF00FF"/>
              </a:solidFill>
              <a:sym typeface="+mn-ea"/>
            </a:endParaRPr>
          </a:p>
          <a:p>
            <a:r>
              <a:rPr lang="zh-CN" altLang="en-US" sz="2000" b="1" dirty="0">
                <a:solidFill>
                  <a:srgbClr val="FF00FF"/>
                </a:solidFill>
                <a:sym typeface="+mn-ea"/>
              </a:rPr>
              <a:t>保存</a:t>
            </a:r>
            <a:r>
              <a:rPr lang="en-US" altLang="zh-CN" sz="2000" b="1" dirty="0">
                <a:solidFill>
                  <a:srgbClr val="FF00FF"/>
                </a:solidFill>
                <a:sym typeface="+mn-ea"/>
              </a:rPr>
              <a:t>PC</a:t>
            </a:r>
            <a:r>
              <a:rPr lang="zh-CN" altLang="en-US" sz="2000" b="1" dirty="0">
                <a:solidFill>
                  <a:srgbClr val="FF00FF"/>
                </a:solidFill>
                <a:sym typeface="+mn-ea"/>
              </a:rPr>
              <a:t>：</a:t>
            </a:r>
            <a:r>
              <a:rPr lang="en-US" altLang="zh-CN" sz="2000" b="1" dirty="0">
                <a:solidFill>
                  <a:srgbClr val="FF00FF"/>
                </a:solidFill>
                <a:sym typeface="+mn-ea"/>
              </a:rPr>
              <a:t>1TM</a:t>
            </a:r>
            <a:endParaRPr lang="en-US" altLang="zh-CN" sz="2000" b="1" dirty="0">
              <a:solidFill>
                <a:srgbClr val="FF00FF"/>
              </a:solidFill>
              <a:sym typeface="+mn-ea"/>
            </a:endParaRPr>
          </a:p>
          <a:p>
            <a:r>
              <a:rPr lang="zh-CN" altLang="en-US" sz="2000" b="1" dirty="0">
                <a:solidFill>
                  <a:srgbClr val="FF00FF"/>
                </a:solidFill>
                <a:sym typeface="+mn-ea"/>
              </a:rPr>
              <a:t>保存</a:t>
            </a:r>
            <a:r>
              <a:rPr lang="en-US" altLang="zh-CN" sz="2000" b="1" dirty="0">
                <a:solidFill>
                  <a:srgbClr val="FF00FF"/>
                </a:solidFill>
                <a:sym typeface="+mn-ea"/>
              </a:rPr>
              <a:t>PSW</a:t>
            </a:r>
            <a:r>
              <a:rPr lang="zh-CN" altLang="en-US" sz="2000" b="1" dirty="0">
                <a:solidFill>
                  <a:srgbClr val="FF00FF"/>
                </a:solidFill>
                <a:sym typeface="+mn-ea"/>
              </a:rPr>
              <a:t>：</a:t>
            </a:r>
            <a:r>
              <a:rPr lang="en-US" altLang="zh-CN" sz="2000" b="1" dirty="0">
                <a:solidFill>
                  <a:srgbClr val="FF00FF"/>
                </a:solidFill>
                <a:sym typeface="+mn-ea"/>
              </a:rPr>
              <a:t>1TM</a:t>
            </a:r>
            <a:endParaRPr lang="en-US" altLang="zh-CN" sz="2000" b="1" dirty="0">
              <a:solidFill>
                <a:srgbClr val="FF00FF"/>
              </a:solidFill>
              <a:sym typeface="+mn-ea"/>
            </a:endParaRPr>
          </a:p>
          <a:p>
            <a:endParaRPr lang="en-US" altLang="zh-CN" sz="2000" b="1" dirty="0">
              <a:solidFill>
                <a:srgbClr val="FF00FF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52110" y="3461385"/>
            <a:ext cx="175450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dirty="0">
                <a:solidFill>
                  <a:srgbClr val="FF00FF"/>
                </a:solidFill>
                <a:sym typeface="+mn-ea"/>
              </a:rPr>
              <a:t>保存现场时间：</a:t>
            </a:r>
            <a:r>
              <a:rPr lang="en-US" altLang="zh-CN" sz="2000" b="1" dirty="0">
                <a:solidFill>
                  <a:srgbClr val="FF00FF"/>
                </a:solidFill>
                <a:sym typeface="+mn-ea"/>
              </a:rPr>
              <a:t>TS</a:t>
            </a:r>
            <a:endParaRPr lang="en-US" altLang="zh-CN" sz="2000" b="1" dirty="0">
              <a:solidFill>
                <a:srgbClr val="FF00FF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63235" y="4974590"/>
            <a:ext cx="16433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dirty="0">
                <a:solidFill>
                  <a:srgbClr val="FF00FF"/>
                </a:solidFill>
                <a:sym typeface="+mn-ea"/>
              </a:rPr>
              <a:t>恢复现场时间：</a:t>
            </a:r>
            <a:r>
              <a:rPr lang="en-US" altLang="zh-CN" sz="2000" b="1" dirty="0">
                <a:solidFill>
                  <a:srgbClr val="FF00FF"/>
                </a:solidFill>
                <a:sym typeface="+mn-ea"/>
              </a:rPr>
              <a:t>TR</a:t>
            </a:r>
            <a:endParaRPr lang="en-US" altLang="zh-CN" sz="2000" b="1" dirty="0">
              <a:solidFill>
                <a:srgbClr val="FF00FF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520" y="833755"/>
            <a:ext cx="454088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处理设备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ABC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的时间：</a:t>
            </a:r>
            <a:endParaRPr lang="zh-CN" altLang="en-US" sz="2400" dirty="0">
              <a:solidFill>
                <a:srgbClr val="FF0000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tA = 2TM+TDC+TS +TA+TR</a:t>
            </a:r>
            <a:endParaRPr lang="en-US" altLang="zh-CN" sz="2400" dirty="0">
              <a:solidFill>
                <a:srgbClr val="FF0000"/>
              </a:solidFill>
              <a:sym typeface="+mn-ea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tB = 2TM+2TDC+TS+TB+TR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tC = 2TM+3TDC+TS+TC+TR</a:t>
            </a:r>
            <a:endParaRPr lang="zh-CN" altLang="en-US" sz="2400" dirty="0">
              <a:solidFill>
                <a:srgbClr val="FF0000"/>
              </a:solidFill>
              <a:sym typeface="+mn-ea"/>
            </a:endParaRPr>
          </a:p>
          <a:p>
            <a:endParaRPr lang="zh-CN" altLang="en-US" sz="2400" b="1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8" name="标题 147457"/>
          <p:cNvSpPr>
            <a:spLocks noGrp="1"/>
          </p:cNvSpPr>
          <p:nvPr>
            <p:ph type="title"/>
          </p:nvPr>
        </p:nvSpPr>
        <p:spPr>
          <a:xfrm>
            <a:off x="544830" y="0"/>
            <a:ext cx="8428990" cy="681355"/>
          </a:xfrm>
        </p:spPr>
        <p:txBody>
          <a:bodyPr anchor="ctr"/>
          <a:p>
            <a:r>
              <a:rPr lang="en-US" altLang="zh-CN" sz="4000" dirty="0">
                <a:solidFill>
                  <a:srgbClr val="FF0000"/>
                </a:solidFill>
                <a:sym typeface="+mn-ea"/>
              </a:rPr>
              <a:t>8.1.2  </a:t>
            </a:r>
            <a:r>
              <a:rPr lang="zh-CN" altLang="en-US" sz="4000" dirty="0">
                <a:sym typeface="+mn-ea"/>
              </a:rPr>
              <a:t>输入</a:t>
            </a:r>
            <a:r>
              <a:rPr lang="en-US" altLang="zh-CN" sz="4000" dirty="0">
                <a:sym typeface="+mn-ea"/>
              </a:rPr>
              <a:t>/</a:t>
            </a:r>
            <a:r>
              <a:rPr lang="zh-CN" altLang="en-US" sz="4000" dirty="0">
                <a:sym typeface="+mn-ea"/>
              </a:rPr>
              <a:t>输出操作的一般过程</a:t>
            </a:r>
            <a:endParaRPr lang="zh-CN" altLang="en-US" sz="4000" dirty="0">
              <a:sym typeface="+mn-ea"/>
            </a:endParaRPr>
          </a:p>
        </p:txBody>
      </p:sp>
      <p:sp>
        <p:nvSpPr>
          <p:cNvPr id="147459" name="文本占位符 147458"/>
          <p:cNvSpPr>
            <a:spLocks noGrp="1"/>
          </p:cNvSpPr>
          <p:nvPr>
            <p:ph type="body" idx="1"/>
          </p:nvPr>
        </p:nvSpPr>
        <p:spPr>
          <a:xfrm>
            <a:off x="326390" y="681355"/>
            <a:ext cx="8229600" cy="3279140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zh-CN" altLang="en-US" sz="2400" dirty="0">
                <a:sym typeface="+mn-ea"/>
              </a:rPr>
              <a:t>输入</a:t>
            </a:r>
            <a:r>
              <a:rPr lang="en-US" altLang="zh-CN" sz="2400" dirty="0">
                <a:sym typeface="+mn-ea"/>
              </a:rPr>
              <a:t>/</a:t>
            </a:r>
            <a:r>
              <a:rPr lang="zh-CN" altLang="en-US" sz="2400" dirty="0">
                <a:sym typeface="+mn-ea"/>
              </a:rPr>
              <a:t>输出设备同</a:t>
            </a:r>
            <a:r>
              <a:rPr lang="en-US" altLang="zh-CN" sz="2400" dirty="0">
                <a:sym typeface="+mn-ea"/>
              </a:rPr>
              <a:t>CPU</a:t>
            </a:r>
            <a:r>
              <a:rPr lang="zh-CN" altLang="en-US" sz="2400" dirty="0">
                <a:sym typeface="+mn-ea"/>
              </a:rPr>
              <a:t>交换数据的过程： </a:t>
            </a:r>
            <a:endParaRPr lang="zh-CN" altLang="en-US" sz="2400" dirty="0"/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 i="1" u="sng" dirty="0">
                <a:solidFill>
                  <a:srgbClr val="0000FF"/>
                </a:solidFill>
                <a:sym typeface="+mn-ea"/>
              </a:rPr>
              <a:t>输入过程：</a:t>
            </a:r>
            <a:r>
              <a:rPr lang="zh-CN" altLang="en-US" sz="2400" dirty="0">
                <a:sym typeface="+mn-ea"/>
              </a:rPr>
              <a:t> </a:t>
            </a:r>
            <a:endParaRPr lang="zh-CN" altLang="en-US" sz="2400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>
                <a:sym typeface="+mn-ea"/>
              </a:rPr>
              <a:t>(1)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把一个地址值放在地址总线上，选择某一输入设备； </a:t>
            </a:r>
            <a:endParaRPr lang="zh-CN" altLang="en-US" sz="2400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>
                <a:sym typeface="+mn-ea"/>
              </a:rPr>
              <a:t>(2)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等候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输入设备的数据成为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有效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；</a:t>
            </a:r>
            <a:r>
              <a:rPr lang="zh-CN" altLang="en-US" sz="2400" dirty="0">
                <a:sym typeface="+mn-ea"/>
              </a:rPr>
              <a:t> </a:t>
            </a:r>
            <a:endParaRPr lang="zh-CN" altLang="en-US" sz="2400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>
                <a:sym typeface="+mn-ea"/>
              </a:rPr>
              <a:t>(3)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从数据总线读入数据，并放在一个相应的寄存器中。</a:t>
            </a:r>
            <a:endParaRPr lang="zh-CN" altLang="en-US" sz="2400" dirty="0">
              <a:sym typeface="+mn-ea"/>
            </a:endParaRPr>
          </a:p>
          <a:p>
            <a:pPr marL="0" indent="0">
              <a:lnSpc>
                <a:spcPct val="90000"/>
              </a:lnSpc>
              <a:buNone/>
            </a:pP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971550" y="4004945"/>
          <a:ext cx="6307455" cy="279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7518400" imgH="3638550" progId="Paint.Picture">
                  <p:embed/>
                </p:oleObj>
              </mc:Choice>
              <mc:Fallback>
                <p:oleObj name="" r:id="rId1" imgW="7518400" imgH="36385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71550" y="4004945"/>
                        <a:ext cx="6307455" cy="2790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057265" y="2420620"/>
            <a:ext cx="2880360" cy="460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关键：何时有效？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3555" name="Rectangle 2"/>
          <p:cNvSpPr>
            <a:spLocks noGrp="1"/>
          </p:cNvSpPr>
          <p:nvPr>
            <p:ph idx="1"/>
          </p:nvPr>
        </p:nvSpPr>
        <p:spPr>
          <a:xfrm>
            <a:off x="175260" y="231775"/>
            <a:ext cx="8793480" cy="5365750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/>
              <a:t> </a:t>
            </a:r>
            <a:r>
              <a:rPr lang="zh-CN" altLang="zh-CN" b="1" dirty="0"/>
              <a:t>[</a:t>
            </a:r>
            <a:r>
              <a:rPr lang="zh-CN" altLang="en-US" b="1" dirty="0"/>
              <a:t>例</a:t>
            </a:r>
            <a:r>
              <a:rPr lang="en-US" altLang="zh-CN" b="1" dirty="0"/>
              <a:t>8.3</a:t>
            </a:r>
            <a:r>
              <a:rPr lang="zh-CN" altLang="zh-CN" b="1" dirty="0"/>
              <a:t>]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试问：就这个中断请求环境来说，系统在什么情况下达到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中断饱和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?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b="1" dirty="0"/>
              <a:t>解：</a:t>
            </a:r>
            <a:r>
              <a:rPr lang="zh-CN" altLang="en-US" dirty="0">
                <a:solidFill>
                  <a:schemeClr val="tx1"/>
                </a:solidFill>
              </a:rPr>
              <a:t>中断处理流程，并假设执行一条指令的时间也为</a:t>
            </a:r>
            <a:r>
              <a:rPr lang="en-US" altLang="zh-CN" dirty="0">
                <a:solidFill>
                  <a:schemeClr val="tx1"/>
                </a:solidFill>
              </a:rPr>
              <a:t>TM</a:t>
            </a:r>
            <a:r>
              <a:rPr lang="zh-CN" altLang="en-US" dirty="0">
                <a:solidFill>
                  <a:schemeClr val="tx1"/>
                </a:solidFill>
              </a:rPr>
              <a:t>。如果三个设备同时发出中断请求，那么依次分别处理设备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、设备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、设备</a:t>
            </a:r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的时间如下： </a:t>
            </a:r>
            <a:endParaRPr lang="zh-CN" altLang="en-US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>
                <a:solidFill>
                  <a:schemeClr val="tx1"/>
                </a:solidFill>
              </a:rPr>
              <a:t>tA = 2TM + TDC + TS + TA + TR</a:t>
            </a:r>
            <a:endParaRPr lang="en-US" altLang="zh-CN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>
                <a:solidFill>
                  <a:schemeClr val="tx1"/>
                </a:solidFill>
              </a:rPr>
              <a:t>tB = 2TM + 2TDC + TS + TB + TR</a:t>
            </a:r>
            <a:endParaRPr lang="en-US" altLang="zh-CN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>
                <a:solidFill>
                  <a:schemeClr val="tx1"/>
                </a:solidFill>
              </a:rPr>
              <a:t>tC = 2TM + 3TDC + TS + TC + TR</a:t>
            </a:r>
            <a:endParaRPr lang="en-US" altLang="zh-CN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dirty="0">
                <a:solidFill>
                  <a:schemeClr val="tx1"/>
                </a:solidFill>
              </a:rPr>
              <a:t>处理三个设备所需的</a:t>
            </a:r>
            <a:r>
              <a:rPr lang="zh-CN" altLang="en-US" dirty="0">
                <a:solidFill>
                  <a:srgbClr val="FF0000"/>
                </a:solidFill>
              </a:rPr>
              <a:t>总时间</a:t>
            </a:r>
            <a:r>
              <a:rPr lang="zh-CN" altLang="en-US" dirty="0">
                <a:solidFill>
                  <a:schemeClr val="tx1"/>
                </a:solidFill>
              </a:rPr>
              <a:t>为：</a:t>
            </a:r>
            <a:r>
              <a:rPr lang="en-US" altLang="zh-CN" dirty="0">
                <a:solidFill>
                  <a:schemeClr val="tx1"/>
                </a:solidFill>
              </a:rPr>
              <a:t>T=tA+tB+tC</a:t>
            </a:r>
            <a:endParaRPr lang="en-US" altLang="zh-CN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0000FF"/>
                </a:solidFill>
              </a:rPr>
              <a:t>T</a:t>
            </a:r>
            <a:r>
              <a:rPr lang="zh-CN" altLang="en-US" dirty="0">
                <a:solidFill>
                  <a:srgbClr val="0000FF"/>
                </a:solidFill>
              </a:rPr>
              <a:t>是达到中断饱和的最小时间，</a:t>
            </a:r>
            <a:endParaRPr lang="zh-CN" altLang="en-US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dirty="0">
                <a:solidFill>
                  <a:srgbClr val="00B050"/>
                </a:solidFill>
              </a:rPr>
              <a:t>即中断极限频率为：</a:t>
            </a:r>
            <a:r>
              <a:rPr lang="en-US" altLang="zh-CN" dirty="0">
                <a:solidFill>
                  <a:srgbClr val="00B050"/>
                </a:solidFill>
              </a:rPr>
              <a:t>f=1/T</a:t>
            </a:r>
            <a:endParaRPr lang="en-US" altLang="zh-CN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1265"/>
          <p:cNvSpPr>
            <a:spLocks noGrp="1"/>
          </p:cNvSpPr>
          <p:nvPr>
            <p:ph type="title"/>
          </p:nvPr>
        </p:nvSpPr>
        <p:spPr>
          <a:xfrm>
            <a:off x="112395" y="116840"/>
            <a:ext cx="8919845" cy="890270"/>
          </a:xfrm>
        </p:spPr>
        <p:txBody>
          <a:bodyPr anchor="ctr"/>
          <a:lstStyle/>
          <a:p>
            <a:pPr>
              <a:buNone/>
            </a:pPr>
            <a:r>
              <a:rPr lang="zh-CN" altLang="en-US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中断</a:t>
            </a:r>
            <a:r>
              <a:rPr lang="en-US" altLang="zh-CN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zh-CN" altLang="en-US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（《操作系统》补充）</a:t>
            </a:r>
            <a:endParaRPr lang="zh-CN" altLang="en-US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1267" name="矩形 11266"/>
          <p:cNvSpPr>
            <a:spLocks noGrp="1"/>
          </p:cNvSpPr>
          <p:nvPr/>
        </p:nvSpPr>
        <p:spPr>
          <a:xfrm>
            <a:off x="457200" y="1600200"/>
            <a:ext cx="8229600" cy="12890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lnSpc>
                <a:spcPct val="140000"/>
              </a:lnSpc>
            </a:pPr>
            <a:r>
              <a:rPr lang="zh-CN" altLang="en-US" sz="2800" dirty="0">
                <a:latin typeface="黑体" panose="02010609060101010101" charset="-122"/>
              </a:rPr>
              <a:t>中断处理器正常处理过程</a:t>
            </a:r>
            <a:endParaRPr lang="zh-CN" altLang="en-US" sz="2800" dirty="0">
              <a:latin typeface="黑体" panose="02010609060101010101" charset="-122"/>
            </a:endParaRPr>
          </a:p>
          <a:p>
            <a:pPr lvl="0">
              <a:lnSpc>
                <a:spcPct val="140000"/>
              </a:lnSpc>
            </a:pPr>
            <a:r>
              <a:rPr lang="zh-CN" altLang="en-US" sz="2800" dirty="0">
                <a:latin typeface="黑体" panose="02010609060101010101" charset="-122"/>
              </a:rPr>
              <a:t>用于提高处理器效率（</a:t>
            </a:r>
            <a:r>
              <a:rPr lang="zh-CN" altLang="en-US" sz="2800" dirty="0">
                <a:solidFill>
                  <a:srgbClr val="FF0066"/>
                </a:solidFill>
                <a:latin typeface="黑体" panose="02010609060101010101" charset="-122"/>
              </a:rPr>
              <a:t>为什么？</a:t>
            </a:r>
            <a:r>
              <a:rPr lang="zh-CN" altLang="en-US" sz="2800" dirty="0">
                <a:latin typeface="黑体" panose="02010609060101010101" charset="-122"/>
              </a:rPr>
              <a:t>）</a:t>
            </a:r>
            <a:endParaRPr lang="zh-CN" altLang="en-US" sz="2800" dirty="0">
              <a:latin typeface="黑体" panose="02010609060101010101" charset="-122"/>
            </a:endParaRPr>
          </a:p>
          <a:p>
            <a:pPr lvl="0">
              <a:lnSpc>
                <a:spcPct val="140000"/>
              </a:lnSpc>
            </a:pPr>
            <a:r>
              <a:rPr lang="zh-CN" altLang="en-US" sz="2800" dirty="0">
                <a:latin typeface="黑体" panose="02010609060101010101" charset="-122"/>
              </a:rPr>
              <a:t>中断分类</a:t>
            </a:r>
            <a:endParaRPr lang="zh-CN" altLang="en-US" sz="2800" dirty="0">
              <a:latin typeface="黑体" panose="02010609060101010101" charset="-122"/>
            </a:endParaRPr>
          </a:p>
          <a:p>
            <a:pPr lvl="1">
              <a:lnSpc>
                <a:spcPct val="140000"/>
              </a:lnSpc>
            </a:pPr>
            <a:r>
              <a:rPr lang="zh-CN" altLang="en-US" sz="2400" dirty="0">
                <a:latin typeface="黑体" panose="02010609060101010101" charset="-122"/>
              </a:rPr>
              <a:t>程序中断：算术溢出，除数为0</a:t>
            </a:r>
            <a:endParaRPr lang="zh-CN" altLang="en-US" sz="2400" dirty="0">
              <a:latin typeface="黑体" panose="02010609060101010101" charset="-122"/>
            </a:endParaRPr>
          </a:p>
          <a:p>
            <a:pPr lvl="1">
              <a:lnSpc>
                <a:spcPct val="140000"/>
              </a:lnSpc>
            </a:pPr>
            <a:r>
              <a:rPr lang="zh-CN" altLang="en-US" sz="2400" dirty="0">
                <a:latin typeface="黑体" panose="02010609060101010101" charset="-122"/>
              </a:rPr>
              <a:t>时钟中断：定时器中断</a:t>
            </a:r>
            <a:endParaRPr lang="zh-CN" altLang="en-US" sz="2400" dirty="0">
              <a:latin typeface="黑体" panose="02010609060101010101" charset="-122"/>
            </a:endParaRPr>
          </a:p>
          <a:p>
            <a:pPr lvl="1">
              <a:lnSpc>
                <a:spcPct val="140000"/>
              </a:lnSpc>
            </a:pPr>
            <a:r>
              <a:rPr lang="zh-CN" altLang="en-US" sz="2400" dirty="0">
                <a:latin typeface="黑体" panose="02010609060101010101" charset="-122"/>
              </a:rPr>
              <a:t>I/O中断：I/O操作</a:t>
            </a:r>
            <a:endParaRPr lang="zh-CN" altLang="en-US" sz="2400" dirty="0">
              <a:latin typeface="黑体" panose="02010609060101010101" charset="-122"/>
            </a:endParaRPr>
          </a:p>
          <a:p>
            <a:pPr lvl="1">
              <a:lnSpc>
                <a:spcPct val="140000"/>
              </a:lnSpc>
            </a:pPr>
            <a:r>
              <a:rPr lang="zh-CN" altLang="en-US" sz="2400" dirty="0">
                <a:latin typeface="黑体" panose="02010609060101010101" charset="-122"/>
              </a:rPr>
              <a:t>硬件失效中断：掉电，内存校验错</a:t>
            </a:r>
            <a:endParaRPr lang="zh-CN" altLang="en-US" sz="2400" dirty="0">
              <a:latin typeface="黑体" panose="02010609060101010101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2289"/>
          <p:cNvSpPr>
            <a:spLocks noGrp="1"/>
          </p:cNvSpPr>
          <p:nvPr>
            <p:ph type="title"/>
          </p:nvPr>
        </p:nvSpPr>
        <p:spPr>
          <a:xfrm>
            <a:off x="-6985" y="-37147"/>
            <a:ext cx="8229600" cy="1143000"/>
          </a:xfrm>
        </p:spPr>
        <p:txBody>
          <a:bodyPr anchor="ctr"/>
          <a:lstStyle/>
          <a:p>
            <a:r>
              <a:rPr lang="zh-CN" altLang="en-US" dirty="0"/>
              <a:t>无中断 控制流程</a:t>
            </a:r>
            <a:endParaRPr lang="zh-CN" altLang="en-US" dirty="0"/>
          </a:p>
        </p:txBody>
      </p:sp>
      <p:pic>
        <p:nvPicPr>
          <p:cNvPr id="12291" name="内容占位符 12290" descr="1.5a"/>
          <p:cNvPicPr>
            <a:picLocks noGrp="1" noChangeAspect="1"/>
          </p:cNvPicPr>
          <p:nvPr>
            <p:ph idx="1"/>
          </p:nvPr>
        </p:nvPicPr>
        <p:blipFill>
          <a:blip r:embed="rId1">
            <a:lum bright="18000"/>
          </a:blip>
          <a:srcRect l="3355" t="3311"/>
          <a:stretch>
            <a:fillRect/>
          </a:stretch>
        </p:blipFill>
        <p:spPr>
          <a:xfrm>
            <a:off x="5219700" y="-27305"/>
            <a:ext cx="3924300" cy="6880860"/>
          </a:xfrm>
        </p:spPr>
      </p:pic>
      <p:pic>
        <p:nvPicPr>
          <p:cNvPr id="16386" name="内容占位符 16385" descr="1.8"/>
          <p:cNvPicPr>
            <a:picLocks noChangeAspect="1"/>
          </p:cNvPicPr>
          <p:nvPr/>
        </p:nvPicPr>
        <p:blipFill>
          <a:blip r:embed="rId2">
            <a:lum bright="12000"/>
          </a:blip>
          <a:srcRect l="2716" r="51954" b="19590"/>
          <a:stretch>
            <a:fillRect/>
          </a:stretch>
        </p:blipFill>
        <p:spPr>
          <a:xfrm>
            <a:off x="2254885" y="854075"/>
            <a:ext cx="2569845" cy="5729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>
            <a:spLocks noGrp="1"/>
          </p:cNvSpPr>
          <p:nvPr/>
        </p:nvSpPr>
        <p:spPr>
          <a:xfrm>
            <a:off x="180340" y="1236345"/>
            <a:ext cx="2074545" cy="224218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4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</a:rPr>
              <a:t>【问题】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</a:rPr>
              <a:t>分析右图中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</a:rPr>
              <a:t>无中断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</a:rPr>
              <a:t>的程序控制流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内容占位符 16385" descr="1.8"/>
          <p:cNvPicPr>
            <a:picLocks noGrp="1" noChangeAspect="1"/>
          </p:cNvPicPr>
          <p:nvPr>
            <p:ph sz="half" idx="1"/>
          </p:nvPr>
        </p:nvPicPr>
        <p:blipFill>
          <a:blip r:embed="rId1">
            <a:lum bright="12000"/>
          </a:blip>
          <a:stretch>
            <a:fillRect/>
          </a:stretch>
        </p:blipFill>
        <p:spPr>
          <a:xfrm>
            <a:off x="4025900" y="510902"/>
            <a:ext cx="5003800" cy="6288088"/>
          </a:xfrm>
        </p:spPr>
      </p:pic>
      <p:sp>
        <p:nvSpPr>
          <p:cNvPr id="16387" name="标题 16386"/>
          <p:cNvSpPr>
            <a:spLocks noGrp="1"/>
          </p:cNvSpPr>
          <p:nvPr>
            <p:ph type="title"/>
          </p:nvPr>
        </p:nvSpPr>
        <p:spPr>
          <a:xfrm>
            <a:off x="457200" y="1588"/>
            <a:ext cx="8229600" cy="1143000"/>
          </a:xfrm>
        </p:spPr>
        <p:txBody>
          <a:bodyPr anchor="ctr"/>
          <a:lstStyle/>
          <a:p>
            <a:r>
              <a:rPr lang="zh-CN" altLang="en-US" dirty="0"/>
              <a:t>短 I/O 等待</a:t>
            </a:r>
            <a:endParaRPr lang="zh-CN" altLang="en-US" dirty="0"/>
          </a:p>
        </p:txBody>
      </p:sp>
      <p:pic>
        <p:nvPicPr>
          <p:cNvPr id="16388" name="内容占位符 16387" descr="1.5b"/>
          <p:cNvPicPr>
            <a:picLocks noGrp="1" noChangeAspect="1"/>
          </p:cNvPicPr>
          <p:nvPr>
            <p:ph sz="half" idx="2"/>
          </p:nvPr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457200" y="1047750"/>
            <a:ext cx="3276600" cy="5861050"/>
          </a:xfrm>
        </p:spPr>
      </p:pic>
      <p:sp>
        <p:nvSpPr>
          <p:cNvPr id="6" name="矩形 5"/>
          <p:cNvSpPr>
            <a:spLocks noGrp="1"/>
          </p:cNvSpPr>
          <p:nvPr/>
        </p:nvSpPr>
        <p:spPr>
          <a:xfrm>
            <a:off x="5364088" y="2411429"/>
            <a:ext cx="1665166" cy="915940"/>
          </a:xfrm>
          <a:prstGeom prst="rect">
            <a:avLst/>
          </a:prstGeom>
          <a:solidFill>
            <a:srgbClr val="66FFFF"/>
          </a:solidFill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</a:rPr>
              <a:t>I/O与指令</a:t>
            </a:r>
            <a:endParaRPr lang="en-US" altLang="zh-CN" sz="2400" dirty="0">
              <a:solidFill>
                <a:srgbClr val="FF0000"/>
              </a:solidFill>
              <a:latin typeface="黑体" panose="02010609060101010101" charset="-122"/>
            </a:endParaRPr>
          </a:p>
          <a:p>
            <a:pPr marL="0" lvl="0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</a:rPr>
              <a:t>执行并发</a:t>
            </a:r>
            <a:endParaRPr lang="zh-CN" altLang="en-US" sz="2400" dirty="0">
              <a:solidFill>
                <a:srgbClr val="FF0000"/>
              </a:solidFill>
              <a:latin typeface="黑体" panose="02010609060101010101" charset="-122"/>
            </a:endParaRPr>
          </a:p>
        </p:txBody>
      </p:sp>
      <p:sp>
        <p:nvSpPr>
          <p:cNvPr id="7" name="矩形 6"/>
          <p:cNvSpPr>
            <a:spLocks noGrp="1"/>
          </p:cNvSpPr>
          <p:nvPr/>
        </p:nvSpPr>
        <p:spPr>
          <a:xfrm>
            <a:off x="457200" y="3794513"/>
            <a:ext cx="1340093" cy="509737"/>
          </a:xfrm>
          <a:prstGeom prst="rect">
            <a:avLst/>
          </a:prstGeom>
          <a:solidFill>
            <a:srgbClr val="66FFFF"/>
          </a:solidFill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中断点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>
            <a:spLocks noGrp="1"/>
          </p:cNvSpPr>
          <p:nvPr/>
        </p:nvSpPr>
        <p:spPr>
          <a:xfrm>
            <a:off x="2438547" y="3068960"/>
            <a:ext cx="2133454" cy="509738"/>
          </a:xfrm>
          <a:prstGeom prst="rect">
            <a:avLst/>
          </a:prstGeom>
          <a:solidFill>
            <a:srgbClr val="66FFFF"/>
          </a:solidFill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中断服务程序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755576" y="3323829"/>
            <a:ext cx="576064" cy="417822"/>
          </a:xfrm>
          <a:prstGeom prst="roundRect">
            <a:avLst/>
          </a:prstGeom>
          <a:noFill/>
          <a:ln w="762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2721180" y="3608872"/>
            <a:ext cx="1012619" cy="1476312"/>
          </a:xfrm>
          <a:prstGeom prst="roundRect">
            <a:avLst/>
          </a:prstGeom>
          <a:noFill/>
          <a:ln w="762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7165380" y="2451576"/>
            <a:ext cx="1665165" cy="617383"/>
          </a:xfrm>
          <a:prstGeom prst="roundRect">
            <a:avLst/>
          </a:prstGeom>
          <a:noFill/>
          <a:ln w="762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7060830" y="4304250"/>
            <a:ext cx="1665165" cy="617383"/>
          </a:xfrm>
          <a:prstGeom prst="roundRect">
            <a:avLst/>
          </a:prstGeom>
          <a:noFill/>
          <a:ln w="762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3" grpId="0" bldLvl="0" animBg="1"/>
      <p:bldP spid="12" grpId="0" bldLvl="0" animBg="1"/>
      <p:bldP spid="13" grpId="0" bldLvl="0" animBg="1"/>
      <p:bldP spid="14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内容占位符 17409" descr="1.5c"/>
          <p:cNvPicPr>
            <a:picLocks noGrp="1" noChangeAspect="1"/>
          </p:cNvPicPr>
          <p:nvPr>
            <p:ph sz="half" idx="1"/>
          </p:nvPr>
        </p:nvPicPr>
        <p:blipFill>
          <a:blip r:embed="rId1">
            <a:lum bright="24000"/>
          </a:blip>
          <a:stretch>
            <a:fillRect/>
          </a:stretch>
        </p:blipFill>
        <p:spPr>
          <a:xfrm>
            <a:off x="457200" y="820738"/>
            <a:ext cx="3324225" cy="6037262"/>
          </a:xfrm>
        </p:spPr>
      </p:pic>
      <p:sp>
        <p:nvSpPr>
          <p:cNvPr id="17411" name="标题 17410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/>
          <a:lstStyle/>
          <a:p>
            <a:r>
              <a:rPr lang="zh-CN" altLang="en-US" dirty="0"/>
              <a:t>长 I/O 等待</a:t>
            </a:r>
            <a:endParaRPr lang="zh-CN" altLang="en-US" dirty="0"/>
          </a:p>
        </p:txBody>
      </p:sp>
      <p:pic>
        <p:nvPicPr>
          <p:cNvPr id="17412" name="内容占位符 17411" descr="1.9"/>
          <p:cNvPicPr>
            <a:picLocks noGrp="1" noChangeAspect="1"/>
          </p:cNvPicPr>
          <p:nvPr>
            <p:ph sz="half" idx="2"/>
          </p:nvPr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3898900" y="549275"/>
            <a:ext cx="4629150" cy="6308725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4337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>
              <a:buNone/>
            </a:pPr>
            <a:r>
              <a:rPr lang="zh-CN" altLang="en-US" dirty="0"/>
              <a:t>中断和指令周期</a:t>
            </a:r>
            <a:endParaRPr lang="zh-CN" altLang="en-US" dirty="0"/>
          </a:p>
        </p:txBody>
      </p:sp>
      <p:pic>
        <p:nvPicPr>
          <p:cNvPr id="14339" name="内容占位符 14338" descr="1.6"/>
          <p:cNvPicPr>
            <a:picLocks noGrp="1" noChangeAspect="1"/>
          </p:cNvPicPr>
          <p:nvPr>
            <p:ph idx="1"/>
          </p:nvPr>
        </p:nvPicPr>
        <p:blipFill>
          <a:blip r:embed="rId1">
            <a:lum bright="12000"/>
          </a:blip>
          <a:stretch>
            <a:fillRect/>
          </a:stretch>
        </p:blipFill>
        <p:spPr>
          <a:xfrm>
            <a:off x="457200" y="1123950"/>
            <a:ext cx="8167688" cy="5734050"/>
          </a:xfrm>
        </p:spPr>
      </p:pic>
      <p:sp>
        <p:nvSpPr>
          <p:cNvPr id="14340" name="矩形 14339"/>
          <p:cNvSpPr>
            <a:spLocks noGrp="1"/>
          </p:cNvSpPr>
          <p:nvPr/>
        </p:nvSpPr>
        <p:spPr>
          <a:xfrm>
            <a:off x="179705" y="1412875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lnSpc>
                <a:spcPct val="120000"/>
              </a:lnSpc>
            </a:pPr>
            <a:r>
              <a:rPr lang="zh-CN" altLang="en-US" sz="2800" dirty="0">
                <a:latin typeface="黑体" panose="02010609060101010101" charset="-122"/>
              </a:rPr>
              <a:t>中断发生</a:t>
            </a:r>
            <a:endParaRPr lang="zh-CN" altLang="en-US" sz="2800" dirty="0">
              <a:latin typeface="黑体" panose="02010609060101010101" charset="-122"/>
            </a:endParaRPr>
          </a:p>
          <a:p>
            <a:pPr lvl="0">
              <a:lnSpc>
                <a:spcPct val="120000"/>
              </a:lnSpc>
              <a:buNone/>
            </a:pPr>
            <a:r>
              <a:rPr lang="zh-CN" altLang="en-US" sz="2800" dirty="0">
                <a:latin typeface="黑体" panose="02010609060101010101" charset="-122"/>
              </a:rPr>
              <a:t> 不可预测</a:t>
            </a:r>
            <a:endParaRPr lang="zh-CN" altLang="en-US" sz="2800" dirty="0">
              <a:latin typeface="黑体" panose="02010609060101010101" charset="-122"/>
            </a:endParaRPr>
          </a:p>
          <a:p>
            <a:pPr lvl="0">
              <a:lnSpc>
                <a:spcPct val="120000"/>
              </a:lnSpc>
              <a:buNone/>
            </a:pPr>
            <a:endParaRPr lang="zh-CN" altLang="en-US" sz="28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536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/>
          <a:lstStyle/>
          <a:p>
            <a:r>
              <a:rPr lang="zh-CN" altLang="en-US" dirty="0"/>
              <a:t>有中断的指令周期</a:t>
            </a:r>
            <a:endParaRPr lang="zh-CN" altLang="en-US" dirty="0"/>
          </a:p>
        </p:txBody>
      </p:sp>
      <p:pic>
        <p:nvPicPr>
          <p:cNvPr id="15363" name="内容占位符 15362" descr="1.7"/>
          <p:cNvPicPr>
            <a:picLocks noGrp="1" noChangeAspect="1"/>
          </p:cNvPicPr>
          <p:nvPr>
            <p:ph idx="1"/>
          </p:nvPr>
        </p:nvPicPr>
        <p:blipFill>
          <a:blip r:embed="rId1">
            <a:lum bright="12000"/>
          </a:blip>
          <a:stretch>
            <a:fillRect/>
          </a:stretch>
        </p:blipFill>
        <p:spPr>
          <a:xfrm>
            <a:off x="-7937" y="2681288"/>
            <a:ext cx="9151937" cy="4176712"/>
          </a:xfrm>
        </p:spPr>
      </p:pic>
      <p:sp>
        <p:nvSpPr>
          <p:cNvPr id="15364" name="矩形 15363"/>
          <p:cNvSpPr>
            <a:spLocks noGrp="1"/>
          </p:cNvSpPr>
          <p:nvPr/>
        </p:nvSpPr>
        <p:spPr>
          <a:xfrm>
            <a:off x="472232" y="908720"/>
            <a:ext cx="8229600" cy="452596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lnSpc>
                <a:spcPct val="120000"/>
              </a:lnSpc>
            </a:pPr>
            <a:r>
              <a:rPr lang="zh-CN" altLang="en-US" sz="2400" dirty="0">
                <a:latin typeface="黑体" panose="02010609060101010101" charset="-122"/>
              </a:rPr>
              <a:t>何时检测中断？</a:t>
            </a:r>
            <a:endParaRPr lang="zh-CN" altLang="en-US" sz="2400" dirty="0">
              <a:latin typeface="黑体" panose="02010609060101010101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2400" dirty="0"/>
              <a:t>有中断或无中断如何处理？</a:t>
            </a:r>
            <a:endParaRPr lang="en-US" altLang="zh-CN" sz="2400" dirty="0"/>
          </a:p>
          <a:p>
            <a:pPr lvl="0">
              <a:lnSpc>
                <a:spcPct val="120000"/>
              </a:lnSpc>
            </a:pPr>
            <a:r>
              <a:rPr lang="zh-CN" altLang="en-US" sz="2400" dirty="0"/>
              <a:t>中断阶段会带来额外开销，为什么还要采取中断机制？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8433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 anchor="ctr"/>
          <a:lstStyle/>
          <a:p>
            <a:pPr>
              <a:buNone/>
            </a:pPr>
            <a:r>
              <a:rPr lang="zh-CN" altLang="en-US" dirty="0"/>
              <a:t>1.4.2</a:t>
            </a:r>
            <a:br>
              <a:rPr lang="zh-CN" altLang="en-US" dirty="0"/>
            </a:br>
            <a:r>
              <a:rPr lang="zh-CN" altLang="en-US" dirty="0"/>
              <a:t> 中断处理</a:t>
            </a:r>
            <a:endParaRPr lang="zh-CN" altLang="en-US" dirty="0"/>
          </a:p>
        </p:txBody>
      </p:sp>
      <p:pic>
        <p:nvPicPr>
          <p:cNvPr id="18435" name="内容占位符 18434" descr="1.10"/>
          <p:cNvPicPr>
            <a:picLocks noGrp="1" noChangeAspect="1"/>
          </p:cNvPicPr>
          <p:nvPr>
            <p:ph idx="1"/>
          </p:nvPr>
        </p:nvPicPr>
        <p:blipFill>
          <a:blip r:embed="rId1">
            <a:lum bright="24000"/>
          </a:blip>
          <a:stretch>
            <a:fillRect/>
          </a:stretch>
        </p:blipFill>
        <p:spPr>
          <a:xfrm>
            <a:off x="3476625" y="0"/>
            <a:ext cx="5667375" cy="6858000"/>
          </a:xfr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9457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/>
        </p:txBody>
      </p:sp>
      <p:pic>
        <p:nvPicPr>
          <p:cNvPr id="19459" name="内容占位符 19458" descr="1.11"/>
          <p:cNvPicPr>
            <a:picLocks noGrp="1" noChangeAspect="1"/>
          </p:cNvPicPr>
          <p:nvPr>
            <p:ph idx="1"/>
          </p:nvPr>
        </p:nvPicPr>
        <p:blipFill>
          <a:blip r:embed="rId1">
            <a:lum bright="18000"/>
          </a:blip>
          <a:stretch>
            <a:fillRect/>
          </a:stretch>
        </p:blipFill>
        <p:spPr>
          <a:xfrm>
            <a:off x="349250" y="66675"/>
            <a:ext cx="8602663" cy="6791325"/>
          </a:xfrm>
        </p:spPr>
      </p:pic>
      <p:sp>
        <p:nvSpPr>
          <p:cNvPr id="2" name="矩形 1"/>
          <p:cNvSpPr/>
          <p:nvPr/>
        </p:nvSpPr>
        <p:spPr>
          <a:xfrm>
            <a:off x="2123728" y="692696"/>
            <a:ext cx="288032" cy="2880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20144" y="2708920"/>
            <a:ext cx="288032" cy="2880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23928" y="4869160"/>
            <a:ext cx="288032" cy="2880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26469" y="1273622"/>
            <a:ext cx="288032" cy="2880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9552" y="4725144"/>
            <a:ext cx="288032" cy="2880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20072" y="3429000"/>
            <a:ext cx="288032" cy="288032"/>
          </a:xfrm>
          <a:prstGeom prst="rect">
            <a:avLst/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9288" y="2736304"/>
            <a:ext cx="288032" cy="2880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30178" y="702122"/>
            <a:ext cx="288032" cy="288032"/>
          </a:xfrm>
          <a:prstGeom prst="rect">
            <a:avLst/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30178" y="1555562"/>
            <a:ext cx="288032" cy="288032"/>
          </a:xfrm>
          <a:prstGeom prst="rect">
            <a:avLst/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63881" y="5001488"/>
            <a:ext cx="288032" cy="288032"/>
          </a:xfrm>
          <a:prstGeom prst="rect">
            <a:avLst/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20072" y="4869160"/>
            <a:ext cx="288032" cy="288032"/>
          </a:xfrm>
          <a:prstGeom prst="rect">
            <a:avLst/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2048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/>
          <a:lstStyle/>
          <a:p>
            <a:r>
              <a:rPr lang="zh-CN" altLang="en-US" dirty="0"/>
              <a:t>1</a:t>
            </a:r>
            <a:r>
              <a:rPr lang="en-US" altLang="zh-CN" dirty="0"/>
              <a:t>.</a:t>
            </a:r>
            <a:r>
              <a:rPr lang="zh-CN" altLang="en-US" dirty="0"/>
              <a:t>4.3 多个中断</a:t>
            </a:r>
            <a:endParaRPr lang="zh-CN" altLang="en-US" dirty="0"/>
          </a:p>
        </p:txBody>
      </p:sp>
      <p:pic>
        <p:nvPicPr>
          <p:cNvPr id="20483" name="内容占位符 20482" descr="1.12"/>
          <p:cNvPicPr>
            <a:picLocks noGrp="1" noChangeAspect="1"/>
          </p:cNvPicPr>
          <p:nvPr>
            <p:ph idx="1"/>
          </p:nvPr>
        </p:nvPicPr>
        <p:blipFill>
          <a:blip r:embed="rId1">
            <a:lum bright="12000"/>
          </a:blip>
          <a:stretch>
            <a:fillRect/>
          </a:stretch>
        </p:blipFill>
        <p:spPr>
          <a:xfrm>
            <a:off x="0" y="3458845"/>
            <a:ext cx="9144000" cy="3398838"/>
          </a:xfrm>
        </p:spPr>
      </p:pic>
      <p:sp>
        <p:nvSpPr>
          <p:cNvPr id="20484" name="矩形 20483"/>
          <p:cNvSpPr>
            <a:spLocks noGrp="1"/>
          </p:cNvSpPr>
          <p:nvPr/>
        </p:nvSpPr>
        <p:spPr>
          <a:xfrm>
            <a:off x="457200" y="1093788"/>
            <a:ext cx="8229600" cy="452596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>
              <a:lnSpc>
                <a:spcPct val="100000"/>
              </a:lnSpc>
            </a:pPr>
            <a:r>
              <a:rPr lang="zh-CN" altLang="en-US" sz="2800" dirty="0">
                <a:latin typeface="黑体" panose="02010609060101010101" charset="-122"/>
              </a:rPr>
              <a:t> 假设当一个中断正在处理，另一个中断出现，两个方法</a:t>
            </a:r>
            <a:endParaRPr lang="zh-CN" altLang="en-US" sz="2800" dirty="0">
              <a:latin typeface="黑体" panose="02010609060101010101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800" dirty="0">
                <a:latin typeface="黑体" panose="02010609060101010101" charset="-122"/>
              </a:rPr>
              <a:t>在一个中断处理中禁止其他中断</a:t>
            </a:r>
            <a:r>
              <a:rPr lang="zh-CN" altLang="en-US" sz="2800" dirty="0">
                <a:solidFill>
                  <a:srgbClr val="FF0066"/>
                </a:solidFill>
                <a:latin typeface="黑体" panose="02010609060101010101" charset="-122"/>
              </a:rPr>
              <a:t>（顺序中断）</a:t>
            </a:r>
            <a:endParaRPr lang="zh-CN" altLang="en-US" sz="2800" dirty="0">
              <a:solidFill>
                <a:srgbClr val="FF0066"/>
              </a:solidFill>
              <a:latin typeface="黑体" panose="02010609060101010101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800" dirty="0">
                <a:latin typeface="黑体" panose="02010609060101010101" charset="-122"/>
              </a:rPr>
              <a:t>使用优先级</a:t>
            </a:r>
            <a:r>
              <a:rPr lang="zh-CN" altLang="en-US" sz="2800" dirty="0">
                <a:solidFill>
                  <a:srgbClr val="FF0066"/>
                </a:solidFill>
                <a:latin typeface="黑体" panose="02010609060101010101" charset="-122"/>
              </a:rPr>
              <a:t>（嵌套中断）</a:t>
            </a:r>
            <a:endParaRPr lang="zh-CN" altLang="en-US" sz="2800" dirty="0">
              <a:solidFill>
                <a:srgbClr val="FF0066"/>
              </a:solidFill>
              <a:latin typeface="黑体" panose="0201060906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8" name="标题 147457"/>
          <p:cNvSpPr>
            <a:spLocks noGrp="1"/>
          </p:cNvSpPr>
          <p:nvPr>
            <p:ph type="title"/>
          </p:nvPr>
        </p:nvSpPr>
        <p:spPr>
          <a:xfrm>
            <a:off x="544830" y="0"/>
            <a:ext cx="8428990" cy="681355"/>
          </a:xfrm>
        </p:spPr>
        <p:txBody>
          <a:bodyPr anchor="ctr"/>
          <a:p>
            <a:r>
              <a:rPr lang="en-US" altLang="zh-CN" sz="4000" dirty="0">
                <a:solidFill>
                  <a:srgbClr val="FF0000"/>
                </a:solidFill>
                <a:sym typeface="+mn-ea"/>
              </a:rPr>
              <a:t>8.1.2  </a:t>
            </a:r>
            <a:r>
              <a:rPr lang="zh-CN" altLang="en-US" sz="4000" dirty="0">
                <a:sym typeface="+mn-ea"/>
              </a:rPr>
              <a:t>输入</a:t>
            </a:r>
            <a:r>
              <a:rPr lang="en-US" altLang="zh-CN" sz="4000" dirty="0">
                <a:sym typeface="+mn-ea"/>
              </a:rPr>
              <a:t>/</a:t>
            </a:r>
            <a:r>
              <a:rPr lang="zh-CN" altLang="en-US" sz="4000" dirty="0">
                <a:sym typeface="+mn-ea"/>
              </a:rPr>
              <a:t>输出操作的一般过程</a:t>
            </a:r>
            <a:endParaRPr lang="zh-CN" altLang="en-US" sz="4000" dirty="0">
              <a:sym typeface="+mn-ea"/>
            </a:endParaRPr>
          </a:p>
        </p:txBody>
      </p:sp>
      <p:sp>
        <p:nvSpPr>
          <p:cNvPr id="147459" name="文本占位符 147458"/>
          <p:cNvSpPr>
            <a:spLocks noGrp="1"/>
          </p:cNvSpPr>
          <p:nvPr>
            <p:ph type="body" idx="1"/>
          </p:nvPr>
        </p:nvSpPr>
        <p:spPr>
          <a:xfrm>
            <a:off x="326390" y="681038"/>
            <a:ext cx="8229600" cy="4411662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zh-CN" altLang="en-US" sz="2400" dirty="0">
                <a:sym typeface="+mn-ea"/>
              </a:rPr>
              <a:t>输入</a:t>
            </a:r>
            <a:r>
              <a:rPr lang="en-US" altLang="zh-CN" sz="2400" dirty="0">
                <a:sym typeface="+mn-ea"/>
              </a:rPr>
              <a:t>/</a:t>
            </a:r>
            <a:r>
              <a:rPr lang="zh-CN" altLang="en-US" sz="2400" dirty="0">
                <a:sym typeface="+mn-ea"/>
              </a:rPr>
              <a:t>输出设备同</a:t>
            </a:r>
            <a:r>
              <a:rPr lang="en-US" altLang="zh-CN" sz="2400" dirty="0">
                <a:sym typeface="+mn-ea"/>
              </a:rPr>
              <a:t>CPU</a:t>
            </a:r>
            <a:r>
              <a:rPr lang="zh-CN" altLang="en-US" sz="2400" dirty="0">
                <a:sym typeface="+mn-ea"/>
              </a:rPr>
              <a:t>交换数据的过程： </a:t>
            </a:r>
            <a:endParaRPr lang="zh-CN" altLang="en-US" sz="2400" dirty="0"/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 i="1" u="sng" dirty="0">
                <a:solidFill>
                  <a:srgbClr val="0000FF"/>
                </a:solidFill>
                <a:sym typeface="+mn-ea"/>
              </a:rPr>
              <a:t>输出过程：</a:t>
            </a:r>
            <a:r>
              <a:rPr lang="zh-CN" altLang="en-US" sz="2400" dirty="0">
                <a:sym typeface="+mn-ea"/>
              </a:rPr>
              <a:t> </a:t>
            </a:r>
            <a:endParaRPr lang="zh-CN" altLang="en-US" sz="2400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>
                <a:sym typeface="+mn-ea"/>
              </a:rPr>
              <a:t>(1)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把一个地址值放在地址总线上，选择一个输出设备；</a:t>
            </a:r>
            <a:r>
              <a:rPr lang="zh-CN" altLang="en-US" sz="2400" dirty="0">
                <a:sym typeface="+mn-ea"/>
              </a:rPr>
              <a:t> </a:t>
            </a:r>
            <a:endParaRPr lang="zh-CN" altLang="en-US" sz="2400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>
                <a:sym typeface="+mn-ea"/>
              </a:rPr>
              <a:t>(2)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把数据放在数据总线上； </a:t>
            </a:r>
            <a:endParaRPr lang="zh-CN" altLang="en-US" sz="2400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>
                <a:sym typeface="+mn-ea"/>
              </a:rPr>
              <a:t>(3)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输出设备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认为数据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有效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，从而把数据取走。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 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971550" y="3860800"/>
          <a:ext cx="6307455" cy="279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7518400" imgH="3638550" progId="Paint.Picture">
                  <p:embed/>
                </p:oleObj>
              </mc:Choice>
              <mc:Fallback>
                <p:oleObj name="" r:id="rId1" imgW="7518400" imgH="36385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71550" y="3860800"/>
                        <a:ext cx="6307455" cy="2790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732270" y="2853055"/>
            <a:ext cx="2334260" cy="460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  <a:latin typeface="方正粗黑宋简体" panose="02000000000000000000" charset="-122"/>
                <a:ea typeface="方正粗黑宋简体" panose="02000000000000000000" charset="-122"/>
              </a:rPr>
              <a:t>关键：何时有效？</a:t>
            </a:r>
            <a:endParaRPr lang="zh-CN" altLang="en-US" sz="2400">
              <a:solidFill>
                <a:srgbClr val="FF0000"/>
              </a:solidFill>
              <a:highlight>
                <a:srgbClr val="FFFF00"/>
              </a:highligh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内容占位符 21505" descr="1.13"/>
          <p:cNvPicPr>
            <a:picLocks noGrp="1" noChangeAspect="1"/>
          </p:cNvPicPr>
          <p:nvPr>
            <p:ph idx="1"/>
          </p:nvPr>
        </p:nvPicPr>
        <p:blipFill>
          <a:blip r:embed="rId1">
            <a:lum bright="18000"/>
          </a:blip>
          <a:stretch>
            <a:fillRect/>
          </a:stretch>
        </p:blipFill>
        <p:spPr>
          <a:xfrm>
            <a:off x="1236663" y="1600200"/>
            <a:ext cx="7750175" cy="5257800"/>
          </a:xfrm>
        </p:spPr>
      </p:pic>
      <p:sp>
        <p:nvSpPr>
          <p:cNvPr id="21507" name="矩形 21506"/>
          <p:cNvSpPr>
            <a:spLocks noGrp="1"/>
          </p:cNvSpPr>
          <p:nvPr/>
        </p:nvSpPr>
        <p:spPr>
          <a:xfrm>
            <a:off x="0" y="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3200" b="1" u="none" kern="1200" baseline="0">
                <a:solidFill>
                  <a:srgbClr val="2D2DFF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800" b="1" u="none" kern="1200" baseline="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b="1" u="none" kern="1200" baseline="0">
                <a:solidFill>
                  <a:schemeClr val="tx1"/>
                </a:solidFill>
                <a:latin typeface="+mn-lt"/>
                <a:ea typeface="黑体" panose="02010609060101010101" charset="-122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sz="2800" dirty="0">
                <a:latin typeface="黑体" panose="02010609060101010101" charset="-122"/>
              </a:rPr>
              <a:t>打印机、磁盘、通信线的中断优先级为</a:t>
            </a:r>
            <a:endParaRPr lang="zh-CN" altLang="en-US" sz="2800" dirty="0">
              <a:latin typeface="黑体" panose="02010609060101010101" charset="-122"/>
            </a:endParaRPr>
          </a:p>
          <a:p>
            <a:pPr lvl="0">
              <a:buNone/>
            </a:pPr>
            <a:r>
              <a:rPr lang="zh-CN" altLang="en-US" sz="2800" dirty="0">
                <a:latin typeface="黑体" panose="02010609060101010101" charset="-122"/>
              </a:rPr>
              <a:t>  2，4，5。在t=10,t=15,t=20分别有打印机中断、通信中断和磁盘中断来到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4127024" y="2262981"/>
            <a:ext cx="288032" cy="2880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78312" y="2262981"/>
            <a:ext cx="288032" cy="2880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35216" y="4525963"/>
            <a:ext cx="288032" cy="2880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867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8.4 DMA</a:t>
            </a:r>
            <a:r>
              <a:rPr lang="zh-CN" altLang="en-US" dirty="0"/>
              <a:t>方式</a:t>
            </a:r>
            <a:endParaRPr lang="zh-CN" altLang="en-US" dirty="0"/>
          </a:p>
        </p:txBody>
      </p:sp>
      <p:sp>
        <p:nvSpPr>
          <p:cNvPr id="28676" name="Rectangle 3"/>
          <p:cNvSpPr>
            <a:spLocks noGrp="1"/>
          </p:cNvSpPr>
          <p:nvPr>
            <p:ph idx="1"/>
          </p:nvPr>
        </p:nvSpPr>
        <p:spPr>
          <a:xfrm>
            <a:off x="611188" y="1557338"/>
            <a:ext cx="6013450" cy="4876800"/>
          </a:xfrm>
        </p:spPr>
        <p:txBody>
          <a:bodyPr vert="horz" wrap="square" lIns="91440" tIns="45720" rIns="91440" bIns="45720" anchor="t"/>
          <a:p>
            <a:pPr eaLnBrk="1" hangingPunct="1">
              <a:buNone/>
            </a:pPr>
            <a:r>
              <a:rPr lang="en-US" altLang="zh-CN" dirty="0"/>
              <a:t>8.4.1 DMA</a:t>
            </a:r>
            <a:r>
              <a:rPr lang="zh-CN" altLang="en-US" dirty="0"/>
              <a:t>的基本概念</a:t>
            </a:r>
            <a:endParaRPr lang="en-US" altLang="zh-CN" dirty="0"/>
          </a:p>
          <a:p>
            <a:pPr eaLnBrk="1" hangingPunct="1">
              <a:buNone/>
            </a:pPr>
            <a:r>
              <a:rPr lang="en-US" altLang="zh-CN" dirty="0"/>
              <a:t>8.4.2 DMA</a:t>
            </a:r>
            <a:r>
              <a:rPr lang="zh-CN" altLang="en-US" dirty="0"/>
              <a:t>传送方式</a:t>
            </a:r>
            <a:endParaRPr lang="en-US" altLang="zh-CN" dirty="0"/>
          </a:p>
          <a:p>
            <a:pPr eaLnBrk="1" hangingPunct="1">
              <a:buNone/>
            </a:pPr>
            <a:r>
              <a:rPr lang="en-US" altLang="zh-CN" dirty="0"/>
              <a:t>8.4.3 </a:t>
            </a:r>
            <a:r>
              <a:rPr lang="zh-CN" altLang="en-US" dirty="0"/>
              <a:t>基本的</a:t>
            </a:r>
            <a:r>
              <a:rPr lang="en-US" altLang="zh-CN" dirty="0"/>
              <a:t>DMA</a:t>
            </a:r>
            <a:r>
              <a:rPr lang="zh-CN" altLang="en-US" dirty="0"/>
              <a:t>原理</a:t>
            </a:r>
            <a:endParaRPr lang="en-US" altLang="zh-CN" dirty="0"/>
          </a:p>
          <a:p>
            <a:pPr eaLnBrk="1" hangingPunct="1">
              <a:buNone/>
            </a:pPr>
            <a:r>
              <a:rPr lang="en-US" altLang="zh-CN" dirty="0"/>
              <a:t>8.4.4 </a:t>
            </a:r>
            <a:r>
              <a:rPr lang="zh-CN" altLang="en-US" dirty="0"/>
              <a:t>选择型和多路型</a:t>
            </a:r>
            <a:r>
              <a:rPr lang="en-US" altLang="zh-CN" dirty="0"/>
              <a:t>DMA</a:t>
            </a:r>
            <a:r>
              <a:rPr lang="zh-CN" altLang="en-US" dirty="0"/>
              <a:t>控制器</a:t>
            </a:r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969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8.4.1</a:t>
            </a:r>
            <a:r>
              <a:rPr lang="zh-CN" altLang="en-US" dirty="0"/>
              <a:t> </a:t>
            </a:r>
            <a:r>
              <a:rPr lang="en-US" altLang="zh-CN" dirty="0"/>
              <a:t>DMA</a:t>
            </a:r>
            <a:r>
              <a:rPr lang="zh-CN" altLang="en-US" dirty="0"/>
              <a:t>的基本概念</a:t>
            </a:r>
            <a:endParaRPr lang="zh-CN" altLang="en-US" dirty="0"/>
          </a:p>
        </p:txBody>
      </p:sp>
      <p:sp>
        <p:nvSpPr>
          <p:cNvPr id="29700" name="Rectangle 3"/>
          <p:cNvSpPr>
            <a:spLocks noGrp="1"/>
          </p:cNvSpPr>
          <p:nvPr>
            <p:ph idx="1"/>
          </p:nvPr>
        </p:nvSpPr>
        <p:spPr>
          <a:xfrm>
            <a:off x="-204470" y="980440"/>
            <a:ext cx="9196070" cy="5748020"/>
          </a:xfrm>
        </p:spPr>
        <p:txBody>
          <a:bodyPr vert="horz" wrap="square" lIns="91440" tIns="45720" rIns="91440" bIns="45720" anchor="t"/>
          <a:p>
            <a:pPr lvl="1"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FF00FF"/>
                </a:solidFill>
              </a:rPr>
              <a:t>设置的原因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0000FF"/>
                </a:solidFill>
              </a:rPr>
              <a:t>直接内存访问</a:t>
            </a:r>
            <a:r>
              <a:rPr lang="en-US" altLang="zh-CN" dirty="0">
                <a:solidFill>
                  <a:srgbClr val="0000FF"/>
                </a:solidFill>
              </a:rPr>
              <a:t>DMA</a:t>
            </a:r>
            <a:r>
              <a:rPr lang="zh-CN" altLang="en-US" dirty="0"/>
              <a:t>方式是为了在</a:t>
            </a:r>
            <a:r>
              <a:rPr lang="zh-CN" altLang="en-US" dirty="0">
                <a:solidFill>
                  <a:srgbClr val="0000FF"/>
                </a:solidFill>
              </a:rPr>
              <a:t>主存储器</a:t>
            </a:r>
            <a:endParaRPr lang="zh-CN" altLang="en-US" dirty="0">
              <a:solidFill>
                <a:srgbClr val="0000FF"/>
              </a:solidFill>
            </a:endParaRPr>
          </a:p>
          <a:p>
            <a:pPr marL="344170" lvl="1" indent="0" eaLnBrk="1" hangingPunct="1">
              <a:lnSpc>
                <a:spcPct val="120000"/>
              </a:lnSpc>
              <a:buNone/>
            </a:pPr>
            <a:r>
              <a:rPr lang="en-US" altLang="zh-CN" dirty="0"/>
              <a:t>   </a:t>
            </a:r>
            <a:r>
              <a:rPr lang="zh-CN" altLang="en-US" dirty="0"/>
              <a:t>与</a:t>
            </a:r>
            <a:r>
              <a:rPr lang="en-US" altLang="zh-CN" dirty="0">
                <a:solidFill>
                  <a:srgbClr val="0000FF"/>
                </a:solidFill>
              </a:rPr>
              <a:t>I</a:t>
            </a:r>
            <a:r>
              <a:rPr lang="zh-CN" altLang="en-US" dirty="0">
                <a:solidFill>
                  <a:srgbClr val="0000FF"/>
                </a:solidFill>
              </a:rPr>
              <a:t>／</a:t>
            </a:r>
            <a:r>
              <a:rPr lang="en-US" altLang="zh-CN" dirty="0">
                <a:solidFill>
                  <a:srgbClr val="0000FF"/>
                </a:solidFill>
              </a:rPr>
              <a:t>O</a:t>
            </a:r>
            <a:r>
              <a:rPr lang="zh-CN" altLang="en-US" dirty="0"/>
              <a:t>设备间</a:t>
            </a:r>
            <a:r>
              <a:rPr lang="zh-CN" altLang="en-US" dirty="0">
                <a:solidFill>
                  <a:srgbClr val="FF0000"/>
                </a:solidFill>
              </a:rPr>
              <a:t>高速传送成组数据</a:t>
            </a:r>
            <a:r>
              <a:rPr lang="zh-CN" altLang="en-US" dirty="0"/>
              <a:t>而设置的。</a:t>
            </a:r>
            <a:endParaRPr lang="zh-CN" altLang="en-US" dirty="0"/>
          </a:p>
          <a:p>
            <a:pPr lvl="1"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FF00FF"/>
                </a:solidFill>
              </a:rPr>
              <a:t>实现：</a:t>
            </a:r>
            <a:r>
              <a:rPr lang="zh-CN" altLang="en-US" dirty="0">
                <a:solidFill>
                  <a:schemeClr val="tx1"/>
                </a:solidFill>
              </a:rPr>
              <a:t>完成由</a:t>
            </a:r>
            <a:r>
              <a:rPr lang="zh-CN" altLang="en-US" dirty="0">
                <a:solidFill>
                  <a:srgbClr val="FF0000"/>
                </a:solidFill>
              </a:rPr>
              <a:t>硬件</a:t>
            </a:r>
            <a:r>
              <a:rPr lang="zh-CN" altLang="en-US" dirty="0">
                <a:solidFill>
                  <a:schemeClr val="tx1"/>
                </a:solidFill>
              </a:rPr>
              <a:t>实现</a:t>
            </a:r>
            <a:endParaRPr lang="zh-CN" altLang="en-US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FF00FF"/>
                </a:solidFill>
              </a:rPr>
              <a:t>基本思想</a:t>
            </a:r>
            <a:r>
              <a:rPr lang="zh-CN" altLang="en-US" dirty="0"/>
              <a:t>：</a:t>
            </a:r>
            <a:r>
              <a:rPr lang="en-US" dirty="0"/>
              <a:t>DMA</a:t>
            </a:r>
            <a:r>
              <a:rPr lang="zh-CN" altLang="en-US" dirty="0"/>
              <a:t>控制器向内存发出地址和控制信号，</a:t>
            </a:r>
            <a:r>
              <a:rPr lang="zh-CN" altLang="en-US" dirty="0">
                <a:solidFill>
                  <a:srgbClr val="FF0000"/>
                </a:solidFill>
              </a:rPr>
              <a:t>修改地址</a:t>
            </a:r>
            <a:r>
              <a:rPr lang="zh-CN" altLang="en-US" dirty="0"/>
              <a:t>，对传送的字的个数</a:t>
            </a:r>
            <a:r>
              <a:rPr lang="zh-CN" altLang="en-US" dirty="0">
                <a:solidFill>
                  <a:srgbClr val="FF0000"/>
                </a:solidFill>
              </a:rPr>
              <a:t>计数</a:t>
            </a:r>
            <a:r>
              <a:rPr lang="zh-CN" altLang="en-US" dirty="0"/>
              <a:t>，并且以</a:t>
            </a:r>
            <a:r>
              <a:rPr lang="zh-CN" altLang="en-US" dirty="0">
                <a:solidFill>
                  <a:srgbClr val="FF0000"/>
                </a:solidFill>
              </a:rPr>
              <a:t>中断</a:t>
            </a:r>
            <a:r>
              <a:rPr lang="zh-CN" altLang="en-US" dirty="0"/>
              <a:t>的方式向</a:t>
            </a:r>
            <a:r>
              <a:rPr lang="en-US" altLang="zh-CN" dirty="0"/>
              <a:t>CPU</a:t>
            </a:r>
            <a:r>
              <a:rPr lang="zh-CN" altLang="en-US" dirty="0"/>
              <a:t>报告传送操作的结束（在传送过程中无需</a:t>
            </a:r>
            <a:r>
              <a:rPr lang="en-US" altLang="zh-CN" dirty="0"/>
              <a:t>CPU</a:t>
            </a:r>
            <a:r>
              <a:rPr lang="zh-CN" altLang="en-US" dirty="0"/>
              <a:t>的干预，数据传送是在</a:t>
            </a:r>
            <a:r>
              <a:rPr lang="en-US" altLang="zh-CN" dirty="0"/>
              <a:t>DMA</a:t>
            </a:r>
            <a:r>
              <a:rPr lang="zh-CN" altLang="en-US" dirty="0"/>
              <a:t>控制器控制下进行的）</a:t>
            </a:r>
            <a:endParaRPr lang="zh-CN" altLang="en-US" dirty="0"/>
          </a:p>
          <a:p>
            <a:pPr lvl="1"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FF00FF"/>
                </a:solidFill>
              </a:rPr>
              <a:t>优点：</a:t>
            </a:r>
            <a:r>
              <a:rPr lang="zh-CN" altLang="en-US" dirty="0"/>
              <a:t>速度</a:t>
            </a:r>
            <a:r>
              <a:rPr lang="zh-CN" altLang="en-US" dirty="0">
                <a:solidFill>
                  <a:srgbClr val="FF0000"/>
                </a:solidFill>
              </a:rPr>
              <a:t>快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CPU</a:t>
            </a:r>
            <a:r>
              <a:rPr lang="zh-CN" altLang="en-US" dirty="0">
                <a:solidFill>
                  <a:schemeClr val="tx1"/>
                </a:solidFill>
              </a:rPr>
              <a:t>不参与数据传送）</a:t>
            </a:r>
            <a:endParaRPr lang="zh-CN" altLang="en-US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FF00FF"/>
                </a:solidFill>
              </a:rPr>
              <a:t>特点：</a:t>
            </a:r>
            <a:r>
              <a:rPr lang="zh-CN" altLang="en-US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①</a:t>
            </a:r>
            <a:r>
              <a:rPr lang="zh-CN" altLang="en-US" dirty="0">
                <a:solidFill>
                  <a:schemeClr val="tx1"/>
                </a:solidFill>
              </a:rPr>
              <a:t>主存和</a:t>
            </a:r>
            <a:r>
              <a:rPr lang="en-US" altLang="zh-CN" dirty="0">
                <a:solidFill>
                  <a:schemeClr val="tx1"/>
                </a:solidFill>
              </a:rPr>
              <a:t>I/O</a:t>
            </a:r>
            <a:r>
              <a:rPr lang="zh-CN" altLang="en-US" dirty="0">
                <a:solidFill>
                  <a:schemeClr val="tx1"/>
                </a:solidFill>
              </a:rPr>
              <a:t>之间能进行快速成组数据传送，但</a:t>
            </a:r>
            <a:r>
              <a:rPr lang="en-US" altLang="zh-CN" dirty="0">
                <a:solidFill>
                  <a:schemeClr val="tx1"/>
                </a:solidFill>
              </a:rPr>
              <a:t>DMA</a:t>
            </a:r>
            <a:r>
              <a:rPr lang="zh-CN" altLang="en-US" dirty="0">
                <a:solidFill>
                  <a:schemeClr val="tx1"/>
                </a:solidFill>
              </a:rPr>
              <a:t>只能进行</a:t>
            </a:r>
            <a:r>
              <a:rPr lang="zh-CN" altLang="en-US" dirty="0">
                <a:solidFill>
                  <a:srgbClr val="FF0000"/>
                </a:solidFill>
              </a:rPr>
              <a:t>简单数据传送</a:t>
            </a:r>
            <a:r>
              <a:rPr lang="zh-CN" altLang="en-US" dirty="0">
                <a:solidFill>
                  <a:schemeClr val="tx1"/>
                </a:solidFill>
              </a:rPr>
              <a:t>，不能进行判断和计数；</a:t>
            </a:r>
            <a:r>
              <a:rPr lang="zh-CN" altLang="en-US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②</a:t>
            </a:r>
            <a:r>
              <a:rPr lang="en-US" altLang="zh-CN" dirty="0">
                <a:solidFill>
                  <a:schemeClr val="tx1"/>
                </a:solidFill>
              </a:rPr>
              <a:t>CPU</a:t>
            </a:r>
            <a:r>
              <a:rPr lang="zh-CN" altLang="en-US" dirty="0">
                <a:solidFill>
                  <a:schemeClr val="tx1"/>
                </a:solidFill>
              </a:rPr>
              <a:t>的运算与</a:t>
            </a:r>
            <a:r>
              <a:rPr lang="en-US" altLang="zh-CN" dirty="0">
                <a:solidFill>
                  <a:schemeClr val="tx1"/>
                </a:solidFill>
              </a:rPr>
              <a:t>I/O-DMA-</a:t>
            </a:r>
            <a:r>
              <a:rPr lang="zh-CN" altLang="en-US" dirty="0">
                <a:solidFill>
                  <a:schemeClr val="tx1"/>
                </a:solidFill>
              </a:rPr>
              <a:t>内存之间的数据传送可以</a:t>
            </a:r>
            <a:r>
              <a:rPr lang="zh-CN" altLang="en-US" dirty="0">
                <a:solidFill>
                  <a:srgbClr val="FF0000"/>
                </a:solidFill>
              </a:rPr>
              <a:t>同时</a:t>
            </a:r>
            <a:r>
              <a:rPr lang="zh-CN" altLang="en-US" dirty="0">
                <a:solidFill>
                  <a:schemeClr val="tx1"/>
                </a:solidFill>
              </a:rPr>
              <a:t>进行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31747" name="Rectangle 3"/>
          <p:cNvSpPr>
            <a:spLocks noGrp="1"/>
          </p:cNvSpPr>
          <p:nvPr>
            <p:ph idx="1"/>
          </p:nvPr>
        </p:nvSpPr>
        <p:spPr>
          <a:xfrm>
            <a:off x="457200" y="1223645"/>
            <a:ext cx="8603615" cy="4411345"/>
          </a:xfrm>
        </p:spPr>
        <p:txBody>
          <a:bodyPr vert="horz" wrap="square" lIns="91440" tIns="45720" rIns="91440" bIns="45720" anchor="t"/>
          <a:p>
            <a:pPr algn="just" eaLnBrk="1" hangingPunct="1">
              <a:lnSpc>
                <a:spcPct val="120000"/>
              </a:lnSpc>
            </a:pPr>
            <a:r>
              <a:rPr lang="zh-CN" dirty="0"/>
              <a:t>问题：</a:t>
            </a:r>
            <a:r>
              <a:rPr lang="zh-CN" dirty="0">
                <a:solidFill>
                  <a:schemeClr val="tx1"/>
                </a:solidFill>
              </a:rPr>
              <a:t>若</a:t>
            </a:r>
            <a:r>
              <a:rPr lang="en-US" altLang="zh-CN" dirty="0">
                <a:solidFill>
                  <a:schemeClr val="tx1"/>
                </a:solidFill>
              </a:rPr>
              <a:t>CPU</a:t>
            </a:r>
            <a:r>
              <a:rPr lang="zh-CN" altLang="en-US" dirty="0">
                <a:solidFill>
                  <a:schemeClr val="tx1"/>
                </a:solidFill>
              </a:rPr>
              <a:t>需要访存，外设需要通过</a:t>
            </a:r>
            <a:r>
              <a:rPr lang="en-US" altLang="zh-CN" dirty="0">
                <a:solidFill>
                  <a:schemeClr val="tx1"/>
                </a:solidFill>
              </a:rPr>
              <a:t>DMA</a:t>
            </a:r>
            <a:r>
              <a:rPr lang="zh-CN" altLang="en-US" dirty="0">
                <a:solidFill>
                  <a:schemeClr val="tx1"/>
                </a:solidFill>
              </a:rPr>
              <a:t>直接与内存进行数据传送，此时，如何分时</a:t>
            </a:r>
            <a:r>
              <a:rPr lang="zh-CN" altLang="en-US" dirty="0">
                <a:solidFill>
                  <a:srgbClr val="FF0000"/>
                </a:solidFill>
              </a:rPr>
              <a:t>使用内存</a:t>
            </a:r>
            <a:endParaRPr lang="zh-CN" altLang="en-US" dirty="0">
              <a:solidFill>
                <a:schemeClr val="tx1"/>
              </a:solidFill>
            </a:endParaRPr>
          </a:p>
          <a:p>
            <a:pPr algn="just" eaLnBrk="1" hangingPunct="1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根据每提出一次</a:t>
            </a:r>
            <a:r>
              <a:rPr lang="en-US" altLang="zh-CN" dirty="0">
                <a:solidFill>
                  <a:schemeClr val="tx1"/>
                </a:solidFill>
              </a:rPr>
              <a:t>DMA</a:t>
            </a:r>
            <a:r>
              <a:rPr lang="zh-CN" altLang="en-US" dirty="0">
                <a:solidFill>
                  <a:schemeClr val="tx1"/>
                </a:solidFill>
              </a:rPr>
              <a:t>请求，</a:t>
            </a:r>
            <a:r>
              <a:rPr lang="en-US" altLang="zh-CN" dirty="0">
                <a:solidFill>
                  <a:schemeClr val="tx1"/>
                </a:solidFill>
              </a:rPr>
              <a:t>DMA</a:t>
            </a:r>
            <a:r>
              <a:rPr lang="zh-CN" altLang="en-US" dirty="0">
                <a:solidFill>
                  <a:schemeClr val="tx1"/>
                </a:solidFill>
              </a:rPr>
              <a:t>控制器将</a:t>
            </a:r>
            <a:r>
              <a:rPr lang="zh-CN" altLang="en-US" dirty="0">
                <a:solidFill>
                  <a:srgbClr val="FF0000"/>
                </a:solidFill>
              </a:rPr>
              <a:t>占用多少总线周期</a:t>
            </a:r>
            <a:r>
              <a:rPr lang="zh-CN" altLang="en-US" dirty="0">
                <a:solidFill>
                  <a:schemeClr val="tx1"/>
                </a:solidFill>
              </a:rPr>
              <a:t>，将</a:t>
            </a:r>
            <a:r>
              <a:rPr lang="en-US" altLang="zh-CN" dirty="0">
                <a:solidFill>
                  <a:schemeClr val="tx1"/>
                </a:solidFill>
              </a:rPr>
              <a:t>DMA</a:t>
            </a:r>
            <a:r>
              <a:rPr lang="zh-CN" altLang="en-US" dirty="0">
                <a:solidFill>
                  <a:schemeClr val="tx1"/>
                </a:solidFill>
              </a:rPr>
              <a:t>传送分为：</a:t>
            </a:r>
            <a:endParaRPr lang="zh-CN" altLang="en-US" dirty="0">
              <a:solidFill>
                <a:schemeClr val="tx1"/>
              </a:solidFill>
            </a:endParaRPr>
          </a:p>
          <a:p>
            <a:pPr marL="0" indent="0" algn="just" eaLnBrk="1" hangingPunct="1">
              <a:lnSpc>
                <a:spcPct val="120000"/>
              </a:lnSpc>
              <a:buNone/>
            </a:pPr>
            <a:r>
              <a:rPr lang="en-US" altLang="zh-CN" dirty="0">
                <a:latin typeface="方正粗黑宋简体" panose="02000000000000000000" charset="-122"/>
                <a:ea typeface="方正粗黑宋简体" panose="02000000000000000000" charset="-122"/>
              </a:rPr>
              <a:t>   </a:t>
            </a:r>
            <a:r>
              <a:rPr lang="zh-CN" dirty="0">
                <a:latin typeface="方正粗黑宋简体" panose="02000000000000000000" charset="-122"/>
                <a:ea typeface="方正粗黑宋简体" panose="02000000000000000000" charset="-122"/>
              </a:rPr>
              <a:t>①</a:t>
            </a:r>
            <a:r>
              <a:rPr lang="en-US" altLang="zh-CN" dirty="0">
                <a:latin typeface="方正粗黑宋简体" panose="02000000000000000000" charset="-122"/>
                <a:ea typeface="方正粗黑宋简体" panose="02000000000000000000" charset="-122"/>
              </a:rPr>
              <a:t> </a:t>
            </a:r>
            <a:r>
              <a:rPr lang="zh-CN" dirty="0">
                <a:latin typeface="方正粗黑宋简体" panose="02000000000000000000" charset="-122"/>
                <a:ea typeface="方正粗黑宋简体" panose="02000000000000000000" charset="-122"/>
              </a:rPr>
              <a:t>成组连续传送方式</a:t>
            </a:r>
            <a:r>
              <a:rPr lang="en-US" altLang="zh-CN" dirty="0">
                <a:latin typeface="方正粗黑宋简体" panose="02000000000000000000" charset="-122"/>
                <a:ea typeface="方正粗黑宋简体" panose="02000000000000000000" charset="-122"/>
              </a:rPr>
              <a:t>  </a:t>
            </a:r>
            <a:endParaRPr lang="en-US" altLang="zh-CN" dirty="0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marL="0" indent="0" algn="just" eaLnBrk="1" hangingPunct="1">
              <a:lnSpc>
                <a:spcPct val="120000"/>
              </a:lnSpc>
              <a:buNone/>
            </a:pPr>
            <a:r>
              <a:rPr lang="en-US" altLang="zh-CN" dirty="0">
                <a:latin typeface="方正粗黑宋简体" panose="02000000000000000000" charset="-122"/>
                <a:ea typeface="方正粗黑宋简体" panose="02000000000000000000" charset="-122"/>
              </a:rPr>
              <a:t>   </a:t>
            </a:r>
            <a:r>
              <a:rPr lang="zh-CN" dirty="0">
                <a:latin typeface="方正粗黑宋简体" panose="02000000000000000000" charset="-122"/>
                <a:ea typeface="方正粗黑宋简体" panose="02000000000000000000" charset="-122"/>
              </a:rPr>
              <a:t>②</a:t>
            </a:r>
            <a:r>
              <a:rPr lang="en-US" altLang="zh-CN" dirty="0">
                <a:latin typeface="方正粗黑宋简体" panose="02000000000000000000" charset="-122"/>
                <a:ea typeface="方正粗黑宋简体" panose="02000000000000000000" charset="-122"/>
              </a:rPr>
              <a:t> </a:t>
            </a:r>
            <a:r>
              <a:rPr lang="zh-CN" dirty="0">
                <a:latin typeface="方正粗黑宋简体" panose="02000000000000000000" charset="-122"/>
                <a:ea typeface="方正粗黑宋简体" panose="02000000000000000000" charset="-122"/>
              </a:rPr>
              <a:t>周期挪用方式</a:t>
            </a:r>
            <a:r>
              <a:rPr lang="en-US" altLang="zh-CN" dirty="0">
                <a:latin typeface="方正粗黑宋简体" panose="02000000000000000000" charset="-122"/>
                <a:ea typeface="方正粗黑宋简体" panose="02000000000000000000" charset="-122"/>
              </a:rPr>
              <a:t> </a:t>
            </a:r>
            <a:endParaRPr lang="en-US" altLang="zh-CN" dirty="0"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marL="0" indent="0" algn="just" eaLnBrk="1" hangingPunct="1">
              <a:lnSpc>
                <a:spcPct val="120000"/>
              </a:lnSpc>
              <a:buNone/>
            </a:pPr>
            <a:r>
              <a:rPr lang="en-US" altLang="zh-CN" dirty="0">
                <a:latin typeface="方正粗黑宋简体" panose="02000000000000000000" charset="-122"/>
                <a:ea typeface="方正粗黑宋简体" panose="02000000000000000000" charset="-122"/>
              </a:rPr>
              <a:t>   </a:t>
            </a:r>
            <a:r>
              <a:rPr lang="zh-CN" dirty="0">
                <a:latin typeface="方正粗黑宋简体" panose="02000000000000000000" charset="-122"/>
                <a:ea typeface="方正粗黑宋简体" panose="02000000000000000000" charset="-122"/>
              </a:rPr>
              <a:t>③</a:t>
            </a:r>
            <a:r>
              <a:rPr lang="en-US" altLang="zh-CN" dirty="0">
                <a:latin typeface="方正粗黑宋简体" panose="02000000000000000000" charset="-122"/>
                <a:ea typeface="方正粗黑宋简体" panose="02000000000000000000" charset="-122"/>
              </a:rPr>
              <a:t> </a:t>
            </a:r>
            <a:r>
              <a:rPr lang="zh-CN" dirty="0">
                <a:latin typeface="方正粗黑宋简体" panose="02000000000000000000" charset="-122"/>
                <a:ea typeface="方正粗黑宋简体" panose="02000000000000000000" charset="-122"/>
              </a:rPr>
              <a:t>透明</a:t>
            </a:r>
            <a:r>
              <a:rPr lang="en-US" altLang="zh-CN" dirty="0">
                <a:latin typeface="方正粗黑宋简体" panose="02000000000000000000" charset="-122"/>
                <a:ea typeface="方正粗黑宋简体" panose="02000000000000000000" charset="-122"/>
              </a:rPr>
              <a:t>DMA</a:t>
            </a:r>
            <a:r>
              <a:rPr lang="zh-CN" altLang="en-US" dirty="0">
                <a:latin typeface="方正粗黑宋简体" panose="02000000000000000000" charset="-122"/>
                <a:ea typeface="方正粗黑宋简体" panose="02000000000000000000" charset="-122"/>
              </a:rPr>
              <a:t>方式</a:t>
            </a:r>
            <a:endParaRPr lang="zh-CN" dirty="0"/>
          </a:p>
          <a:p>
            <a:pPr algn="just" eaLnBrk="1" hangingPunct="1"/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31748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0330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8.4.2 DMA</a:t>
            </a:r>
            <a:r>
              <a:rPr lang="zh-CN" altLang="en-US" dirty="0"/>
              <a:t>传送方式</a:t>
            </a:r>
            <a:endParaRPr lang="zh-CN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30723" name="Rectangle 2"/>
          <p:cNvSpPr>
            <a:spLocks noGrp="1"/>
          </p:cNvSpPr>
          <p:nvPr>
            <p:ph type="title"/>
          </p:nvPr>
        </p:nvSpPr>
        <p:spPr>
          <a:xfrm>
            <a:off x="571500" y="-115570"/>
            <a:ext cx="7543800" cy="79756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cs typeface="Times New Roman" panose="02020603050405020304" pitchFamily="18" charset="0"/>
              </a:rPr>
              <a:t>8.4.2 DMA</a:t>
            </a:r>
            <a:r>
              <a:rPr lang="zh-CN" altLang="en-US" dirty="0"/>
              <a:t>传送方式</a:t>
            </a:r>
            <a:endParaRPr lang="zh-CN" altLang="en-US" dirty="0"/>
          </a:p>
        </p:txBody>
      </p:sp>
      <p:sp>
        <p:nvSpPr>
          <p:cNvPr id="30724" name="Rectangle 3"/>
          <p:cNvSpPr>
            <a:spLocks noGrp="1"/>
          </p:cNvSpPr>
          <p:nvPr>
            <p:ph idx="1"/>
          </p:nvPr>
        </p:nvSpPr>
        <p:spPr>
          <a:xfrm>
            <a:off x="-36830" y="548640"/>
            <a:ext cx="9051290" cy="5181600"/>
          </a:xfrm>
          <a:solidFill>
            <a:schemeClr val="bg1"/>
          </a:solidFill>
        </p:spPr>
        <p:txBody>
          <a:bodyPr vert="horz" wrap="square" lIns="91440" tIns="45720" rIns="91440" bIns="45720" anchor="t"/>
          <a:p>
            <a:pPr eaLnBrk="1" hangingPunct="1">
              <a:lnSpc>
                <a:spcPct val="100000"/>
              </a:lnSpc>
              <a:buNone/>
            </a:pPr>
            <a:r>
              <a:rPr lang="en-US" altLang="zh-CN" dirty="0"/>
              <a:t>1</a:t>
            </a:r>
            <a:r>
              <a:rPr lang="zh-CN" altLang="en-US" dirty="0"/>
              <a:t>、成组连续传送方式</a:t>
            </a: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（停止</a:t>
            </a:r>
            <a:r>
              <a:rPr lang="en-US" altLang="zh-CN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CPU</a:t>
            </a: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访存）</a:t>
            </a:r>
            <a:endParaRPr lang="zh-CN" altLang="en-US" dirty="0"/>
          </a:p>
          <a:p>
            <a:pPr marL="344170" lvl="1" indent="0" eaLnBrk="1" hangingPunct="1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①</a:t>
            </a:r>
            <a:r>
              <a:rPr lang="en-US" altLang="zh-CN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 </a:t>
            </a:r>
            <a:r>
              <a:rPr lang="zh-CN" altLang="en-US" sz="2400" dirty="0"/>
              <a:t>当外设要求传送一批数据时，由</a:t>
            </a:r>
            <a:r>
              <a:rPr lang="en-US" altLang="zh-CN" sz="2400" dirty="0"/>
              <a:t>DMA</a:t>
            </a:r>
            <a:r>
              <a:rPr lang="zh-CN" altLang="en-US" sz="2400" dirty="0"/>
              <a:t>控制器发出一个</a:t>
            </a:r>
            <a:r>
              <a:rPr lang="zh-CN" altLang="en-US" sz="2400" dirty="0">
                <a:solidFill>
                  <a:srgbClr val="FF0000"/>
                </a:solidFill>
              </a:rPr>
              <a:t>停止信号给</a:t>
            </a:r>
            <a:r>
              <a:rPr lang="en-US" altLang="zh-CN" sz="2400" dirty="0">
                <a:solidFill>
                  <a:srgbClr val="FF0000"/>
                </a:solidFill>
              </a:rPr>
              <a:t>CPU</a:t>
            </a:r>
            <a:r>
              <a:rPr lang="zh-CN" altLang="en-US" sz="2400" dirty="0"/>
              <a:t>，要求</a:t>
            </a:r>
            <a:r>
              <a:rPr lang="en-US" altLang="zh-CN" sz="2400" dirty="0"/>
              <a:t>CPU</a:t>
            </a:r>
            <a:r>
              <a:rPr lang="zh-CN" altLang="en-US" sz="2400" dirty="0"/>
              <a:t>放弃对地址总线、数据总线和有关控制总线的使用权。</a:t>
            </a:r>
            <a:endParaRPr lang="zh-CN" altLang="en-US" sz="2400" dirty="0"/>
          </a:p>
          <a:p>
            <a:pPr marL="344170" lvl="1" indent="0" eaLnBrk="1" hangingPunct="1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② </a:t>
            </a:r>
            <a:r>
              <a:rPr lang="en-US" altLang="zh-CN" sz="2400" dirty="0"/>
              <a:t>DMA</a:t>
            </a:r>
            <a:r>
              <a:rPr lang="zh-CN" altLang="en-US" sz="2400" dirty="0"/>
              <a:t>控制器获得总线控制权后，开始进行</a:t>
            </a:r>
            <a:r>
              <a:rPr lang="zh-CN" altLang="en-US" sz="2400" dirty="0">
                <a:solidFill>
                  <a:srgbClr val="FF0000"/>
                </a:solidFill>
              </a:rPr>
              <a:t>数据传送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344170" lvl="1" indent="0" eaLnBrk="1" hangingPunct="1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③</a:t>
            </a:r>
            <a:r>
              <a:rPr lang="en-US" altLang="zh-CN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 </a:t>
            </a:r>
            <a:r>
              <a:rPr lang="zh-CN" altLang="en-US" sz="2400" dirty="0"/>
              <a:t>在一批数据传送完毕后，</a:t>
            </a:r>
            <a:r>
              <a:rPr lang="en-US" altLang="zh-CN" sz="2400" dirty="0"/>
              <a:t>DMA</a:t>
            </a:r>
            <a:r>
              <a:rPr lang="zh-CN" altLang="en-US" sz="2400" dirty="0"/>
              <a:t>控制器通知</a:t>
            </a:r>
            <a:r>
              <a:rPr lang="en-US" altLang="zh-CN" sz="2400" dirty="0"/>
              <a:t>CPU</a:t>
            </a:r>
            <a:r>
              <a:rPr lang="zh-CN" altLang="en-US" sz="2400" dirty="0"/>
              <a:t>可以使用外存，并把</a:t>
            </a:r>
            <a:r>
              <a:rPr lang="zh-CN" altLang="en-US" sz="2400" dirty="0">
                <a:solidFill>
                  <a:srgbClr val="FF0000"/>
                </a:solidFill>
              </a:rPr>
              <a:t>总线控制权还给</a:t>
            </a:r>
            <a:r>
              <a:rPr lang="en-US" altLang="zh-CN" sz="2400" dirty="0">
                <a:solidFill>
                  <a:srgbClr val="FF0000"/>
                </a:solidFill>
              </a:rPr>
              <a:t>CPU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lvl="1" eaLnBrk="1" hangingPunct="1">
              <a:lnSpc>
                <a:spcPct val="120000"/>
              </a:lnSpc>
            </a:pPr>
            <a:endParaRPr lang="zh-CN" altLang="en-US" sz="2400" dirty="0"/>
          </a:p>
        </p:txBody>
      </p:sp>
      <p:sp>
        <p:nvSpPr>
          <p:cNvPr id="30725" name="Rectangle 4"/>
          <p:cNvSpPr/>
          <p:nvPr/>
        </p:nvSpPr>
        <p:spPr>
          <a:xfrm>
            <a:off x="3314700" y="2843213"/>
            <a:ext cx="9144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2" name="对象 1"/>
          <p:cNvGraphicFramePr/>
          <p:nvPr>
            <p:custDataLst>
              <p:tags r:id="rId1"/>
            </p:custDataLst>
          </p:nvPr>
        </p:nvGraphicFramePr>
        <p:xfrm>
          <a:off x="395605" y="3716655"/>
          <a:ext cx="8360410" cy="307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7086600" imgH="2292350" progId="Paint.Picture">
                  <p:embed/>
                </p:oleObj>
              </mc:Choice>
              <mc:Fallback>
                <p:oleObj name="" r:id="rId2" imgW="7086600" imgH="22923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605" y="3716655"/>
                        <a:ext cx="8360410" cy="307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3174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algn="just" eaLnBrk="1" hangingPunct="1">
              <a:lnSpc>
                <a:spcPct val="140000"/>
              </a:lnSpc>
              <a:buNone/>
            </a:pPr>
            <a:r>
              <a:rPr lang="zh-CN" altLang="zh-CN" dirty="0"/>
              <a:t>1</a:t>
            </a:r>
            <a:r>
              <a:rPr lang="zh-CN" altLang="en-US" dirty="0"/>
              <a:t>、成组连续传送方式</a:t>
            </a: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（停止</a:t>
            </a:r>
            <a:r>
              <a:rPr lang="en-US" altLang="zh-CN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CPU</a:t>
            </a: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访存）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40000"/>
              </a:lnSpc>
            </a:pP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优点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控制简单，它适用于数据传输率很高的设备进行成组传送。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40000"/>
              </a:lnSpc>
            </a:pP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缺点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在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DMA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控制器访内存阶段，</a:t>
            </a:r>
            <a:r>
              <a:rPr lang="zh-CN" altLang="en-US" dirty="0">
                <a:solidFill>
                  <a:srgbClr val="FF00FF"/>
                </a:solidFill>
                <a:latin typeface="宋体" panose="02010600030101010101" pitchFamily="2" charset="-122"/>
              </a:rPr>
              <a:t>内存的效能没有充分发挥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，相当一部分内存工作周期是空闲的。这是因为，外围设备传送两个数据之间的间隔一般总是大于内存存储周期，即使高速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设备也是如此。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  <p:sp>
        <p:nvSpPr>
          <p:cNvPr id="31748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03300"/>
          </a:xfrm>
        </p:spPr>
        <p:txBody>
          <a:bodyPr vert="horz" wrap="square" lIns="91440" tIns="45720" rIns="91440" bIns="45720" anchor="b"/>
          <a:p>
            <a:pPr eaLnBrk="1" hangingPunct="1">
              <a:lnSpc>
                <a:spcPct val="9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8.4.2 DMA</a:t>
            </a:r>
            <a:r>
              <a:rPr lang="zh-CN" altLang="en-US" dirty="0"/>
              <a:t>传送方式</a:t>
            </a:r>
            <a:endParaRPr lang="zh-CN" alt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32772" name="Rectangle 3"/>
          <p:cNvSpPr>
            <a:spLocks noGrp="1"/>
          </p:cNvSpPr>
          <p:nvPr>
            <p:ph idx="1"/>
          </p:nvPr>
        </p:nvSpPr>
        <p:spPr>
          <a:xfrm>
            <a:off x="107315" y="0"/>
            <a:ext cx="8229600" cy="4212590"/>
          </a:xfrm>
          <a:solidFill>
            <a:schemeClr val="bg1"/>
          </a:solidFill>
        </p:spPr>
        <p:txBody>
          <a:bodyPr vert="horz" wrap="square" lIns="91440" tIns="45720" rIns="91440" bIns="45720" anchor="t"/>
          <a:p>
            <a:pPr eaLnBrk="1" hangingPunct="1">
              <a:lnSpc>
                <a:spcPct val="110000"/>
              </a:lnSpc>
              <a:buNone/>
            </a:pPr>
            <a:r>
              <a:rPr lang="en-US" altLang="zh-CN" sz="2800" dirty="0">
                <a:cs typeface="黑体" panose="02010609060101010101" charset="-122"/>
              </a:rPr>
              <a:t>2</a:t>
            </a:r>
            <a:r>
              <a:rPr lang="zh-CN" altLang="en-US" sz="2800" dirty="0">
                <a:cs typeface="黑体" panose="02010609060101010101" charset="-122"/>
              </a:rPr>
              <a:t>、周期挪用方式</a:t>
            </a: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黑体" panose="02010609060101010101" charset="-122"/>
                <a:sym typeface="+mn-ea"/>
              </a:rPr>
              <a:t>（</a:t>
            </a:r>
            <a:r>
              <a:rPr lang="zh-CN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黑体" panose="02010609060101010101" charset="-122"/>
                <a:sym typeface="+mn-ea"/>
              </a:rPr>
              <a:t>单字传送方式，周期窃取方式</a:t>
            </a:r>
            <a:r>
              <a:rPr lang="zh-CN" altLang="en-US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黑体" panose="02010609060101010101" charset="-122"/>
                <a:sym typeface="+mn-ea"/>
              </a:rPr>
              <a:t>）</a:t>
            </a:r>
            <a:endParaRPr lang="en-US" altLang="zh-CN" sz="2600" dirty="0">
              <a:cs typeface="黑体" panose="02010609060101010101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</a:rPr>
              <a:t>外设没有</a:t>
            </a:r>
            <a:r>
              <a:rPr lang="en-US" altLang="zh-CN" sz="2400" dirty="0">
                <a:solidFill>
                  <a:schemeClr val="tx1"/>
                </a:solidFill>
                <a:cs typeface="黑体" panose="02010609060101010101" charset="-122"/>
              </a:rPr>
              <a:t>DMA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</a:rPr>
              <a:t>请求时，</a:t>
            </a:r>
            <a:r>
              <a:rPr lang="en-US" altLang="zh-CN" sz="2400" dirty="0">
                <a:solidFill>
                  <a:schemeClr val="tx1"/>
                </a:solidFill>
                <a:cs typeface="黑体" panose="02010609060101010101" charset="-122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</a:rPr>
              <a:t>按照程序有访存</a:t>
            </a:r>
            <a:endParaRPr lang="zh-CN" altLang="en-US" sz="2400" dirty="0">
              <a:solidFill>
                <a:schemeClr val="tx1"/>
              </a:solidFill>
              <a:cs typeface="黑体" panose="02010609060101010101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</a:rPr>
              <a:t>一旦外设有</a:t>
            </a:r>
            <a:r>
              <a:rPr lang="en-US" altLang="zh-CN" sz="2400" dirty="0">
                <a:solidFill>
                  <a:schemeClr val="tx1"/>
                </a:solidFill>
                <a:cs typeface="黑体" panose="02010609060101010101" charset="-122"/>
              </a:rPr>
              <a:t>DMA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</a:rPr>
              <a:t>请求，则由外设</a:t>
            </a:r>
            <a:r>
              <a:rPr lang="zh-CN" altLang="en-US" sz="2400" dirty="0">
                <a:solidFill>
                  <a:srgbClr val="FF0000"/>
                </a:solidFill>
                <a:cs typeface="黑体" panose="02010609060101010101" charset="-122"/>
              </a:rPr>
              <a:t>挪用一个或几个内存周期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</a:rPr>
              <a:t>。</a:t>
            </a:r>
            <a:r>
              <a:rPr lang="zh-CN" altLang="en-US" sz="2400" dirty="0">
                <a:solidFill>
                  <a:srgbClr val="0000FF"/>
                </a:solidFill>
                <a:cs typeface="黑体" panose="02010609060101010101" charset="-122"/>
              </a:rPr>
              <a:t>此时</a:t>
            </a:r>
            <a:r>
              <a:rPr lang="en-US" altLang="zh-CN" sz="2400" dirty="0">
                <a:solidFill>
                  <a:srgbClr val="0000FF"/>
                </a:solidFill>
                <a:cs typeface="黑体" panose="02010609060101010101" charset="-122"/>
              </a:rPr>
              <a:t>CPU</a:t>
            </a:r>
            <a:r>
              <a:rPr lang="zh-CN" altLang="en-US" sz="2400" dirty="0">
                <a:solidFill>
                  <a:srgbClr val="0000FF"/>
                </a:solidFill>
                <a:cs typeface="黑体" panose="02010609060101010101" charset="-122"/>
              </a:rPr>
              <a:t>有</a:t>
            </a:r>
            <a:r>
              <a:rPr lang="en-US" altLang="zh-CN" sz="2400" dirty="0">
                <a:solidFill>
                  <a:srgbClr val="0000FF"/>
                </a:solidFill>
                <a:cs typeface="黑体" panose="02010609060101010101" charset="-122"/>
                <a:sym typeface="+mn-ea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cs typeface="黑体" panose="02010609060101010101" charset="-122"/>
                <a:sym typeface="+mn-ea"/>
              </a:rPr>
              <a:t>种</a:t>
            </a:r>
            <a:r>
              <a:rPr lang="zh-CN" altLang="en-US" sz="2400" dirty="0">
                <a:solidFill>
                  <a:srgbClr val="0000FF"/>
                </a:solidFill>
                <a:cs typeface="黑体" panose="02010609060101010101" charset="-122"/>
              </a:rPr>
              <a:t>情况</a:t>
            </a:r>
            <a:endParaRPr lang="zh-CN" altLang="en-US" sz="2400" dirty="0">
              <a:solidFill>
                <a:srgbClr val="0000FF"/>
              </a:solidFill>
              <a:cs typeface="黑体" panose="02010609060101010101" charset="-122"/>
            </a:endParaRPr>
          </a:p>
          <a:p>
            <a:pPr marL="0" indent="0" eaLnBrk="1" hangingPunct="1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cs typeface="黑体" panose="02010609060101010101" charset="-122"/>
              </a:rPr>
              <a:t>①</a:t>
            </a:r>
            <a:r>
              <a:rPr lang="en-US" altLang="zh-CN" sz="2400" dirty="0">
                <a:solidFill>
                  <a:srgbClr val="FF0000"/>
                </a:solidFill>
                <a:cs typeface="黑体" panose="02010609060101010101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cs typeface="黑体" panose="02010609060101010101" charset="-122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</a:rPr>
              <a:t>不需要访问内存，挪用内存周期对</a:t>
            </a:r>
            <a:r>
              <a:rPr lang="en-US" altLang="zh-CN" sz="2400" dirty="0">
                <a:solidFill>
                  <a:schemeClr val="tx1"/>
                </a:solidFill>
                <a:cs typeface="黑体" panose="02010609060101010101" charset="-122"/>
              </a:rPr>
              <a:t>CPU</a:t>
            </a:r>
            <a:r>
              <a:rPr lang="zh-CN" altLang="en-US" sz="2400" dirty="0">
                <a:solidFill>
                  <a:srgbClr val="FF0000"/>
                </a:solidFill>
                <a:cs typeface="黑体" panose="02010609060101010101" charset="-122"/>
              </a:rPr>
              <a:t>无影响</a:t>
            </a:r>
            <a:endParaRPr lang="zh-CN" altLang="en-US" sz="2400" dirty="0">
              <a:solidFill>
                <a:schemeClr val="tx1"/>
              </a:solidFill>
              <a:cs typeface="黑体" panose="02010609060101010101" charset="-122"/>
            </a:endParaRPr>
          </a:p>
          <a:p>
            <a:pPr marL="0" indent="0" eaLnBrk="1" hangingPunct="1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cs typeface="黑体" panose="02010609060101010101" charset="-122"/>
              </a:rPr>
              <a:t>②</a:t>
            </a:r>
            <a:r>
              <a:rPr lang="en-US" altLang="zh-CN" sz="2400" dirty="0">
                <a:solidFill>
                  <a:srgbClr val="FF0000"/>
                </a:solidFill>
                <a:cs typeface="黑体" panose="02010609060101010101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cs typeface="黑体" panose="02010609060101010101" charset="-122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</a:rPr>
              <a:t>也需要访存，（访存冲突）则</a:t>
            </a:r>
            <a:r>
              <a:rPr lang="zh-CN" sz="2400" dirty="0">
                <a:solidFill>
                  <a:schemeClr val="tx1"/>
                </a:solidFill>
                <a:cs typeface="黑体" panose="02010609060101010101" charset="-122"/>
              </a:rPr>
              <a:t>外设访存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</a:rPr>
              <a:t>优先，因为</a:t>
            </a:r>
            <a:r>
              <a:rPr lang="en-US" altLang="zh-CN" sz="2400" dirty="0">
                <a:solidFill>
                  <a:schemeClr val="tx1"/>
                </a:solidFill>
                <a:cs typeface="黑体" panose="02010609060101010101" charset="-122"/>
              </a:rPr>
              <a:t>I/O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</a:rPr>
              <a:t>访存有时间要求，此时</a:t>
            </a:r>
            <a:r>
              <a:rPr lang="en-US" altLang="zh-CN" sz="2400" dirty="0">
                <a:solidFill>
                  <a:srgbClr val="FF0000"/>
                </a:solidFill>
                <a:cs typeface="黑体" panose="02010609060101010101" charset="-122"/>
              </a:rPr>
              <a:t>CPU</a:t>
            </a:r>
            <a:r>
              <a:rPr lang="zh-CN" altLang="en-US" sz="2400" dirty="0">
                <a:solidFill>
                  <a:srgbClr val="FF0000"/>
                </a:solidFill>
                <a:cs typeface="黑体" panose="02010609060101010101" charset="-122"/>
              </a:rPr>
              <a:t>访存延缓执行</a:t>
            </a:r>
            <a:endParaRPr lang="zh-CN" altLang="en-US" sz="2400" dirty="0">
              <a:solidFill>
                <a:schemeClr val="tx1"/>
              </a:solidFill>
              <a:cs typeface="黑体" panose="02010609060101010101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</a:rPr>
              <a:t>周期挪用方式适用于</a:t>
            </a:r>
            <a:r>
              <a:rPr lang="en-US" altLang="zh-CN" sz="2400" dirty="0">
                <a:solidFill>
                  <a:schemeClr val="tx1"/>
                </a:solidFill>
                <a:cs typeface="黑体" panose="02010609060101010101" charset="-122"/>
              </a:rPr>
              <a:t>I/O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</a:rPr>
              <a:t>设备</a:t>
            </a:r>
            <a:r>
              <a:rPr lang="zh-CN" altLang="en-US" sz="2400" dirty="0">
                <a:solidFill>
                  <a:srgbClr val="FF0000"/>
                </a:solidFill>
                <a:cs typeface="黑体" panose="02010609060101010101" charset="-122"/>
              </a:rPr>
              <a:t>读写周期大于内存存储周期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</a:rPr>
              <a:t>的情况。</a:t>
            </a:r>
            <a:endParaRPr lang="zh-CN" altLang="en-US" sz="2400" dirty="0">
              <a:solidFill>
                <a:schemeClr val="tx1"/>
              </a:solidFill>
              <a:cs typeface="黑体" panose="02010609060101010101" charset="-122"/>
            </a:endParaRPr>
          </a:p>
        </p:txBody>
      </p:sp>
      <p:sp>
        <p:nvSpPr>
          <p:cNvPr id="32773" name="Rectangle 4"/>
          <p:cNvSpPr/>
          <p:nvPr/>
        </p:nvSpPr>
        <p:spPr>
          <a:xfrm>
            <a:off x="3257550" y="2814638"/>
            <a:ext cx="9144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467360" y="4212590"/>
          <a:ext cx="7951470" cy="249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6889750" imgH="1625600" progId="Paint.Picture">
                  <p:embed/>
                </p:oleObj>
              </mc:Choice>
              <mc:Fallback>
                <p:oleObj name="" r:id="rId1" imgW="6889750" imgH="16256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7360" y="4212590"/>
                        <a:ext cx="7951470" cy="249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33796" name="Rectangle 3"/>
          <p:cNvSpPr>
            <a:spLocks noGrp="1"/>
          </p:cNvSpPr>
          <p:nvPr>
            <p:ph idx="1"/>
          </p:nvPr>
        </p:nvSpPr>
        <p:spPr>
          <a:xfrm>
            <a:off x="323215" y="188595"/>
            <a:ext cx="8641715" cy="1802765"/>
          </a:xfrm>
          <a:solidFill>
            <a:schemeClr val="bg1"/>
          </a:solidFill>
        </p:spPr>
        <p:txBody>
          <a:bodyPr vert="horz" wrap="square" lIns="91440" tIns="45720" rIns="91440" bIns="45720" anchor="t"/>
          <a:p>
            <a:pPr eaLnBrk="1" hangingPunct="1">
              <a:buNone/>
            </a:pPr>
            <a:r>
              <a:rPr lang="zh-CN" altLang="zh-CN" dirty="0"/>
              <a:t>3</a:t>
            </a:r>
            <a:r>
              <a:rPr lang="zh-CN" altLang="en-US" dirty="0"/>
              <a:t>、</a:t>
            </a:r>
            <a:r>
              <a:rPr lang="zh-CN" dirty="0"/>
              <a:t>透明</a:t>
            </a:r>
            <a:r>
              <a:rPr lang="en-US" altLang="zh-CN" dirty="0"/>
              <a:t>DMA</a:t>
            </a:r>
            <a:r>
              <a:rPr lang="zh-CN" altLang="en-US" dirty="0"/>
              <a:t>方式</a:t>
            </a:r>
            <a:endParaRPr lang="zh-CN" altLang="en-US" dirty="0"/>
          </a:p>
          <a:p>
            <a:pPr eaLnBrk="1" hangingPunct="1"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黑体" panose="02010609060101010101" charset="-122"/>
                <a:sym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黑体" panose="02010609060101010101" charset="-122"/>
                <a:sym typeface="+mn-ea"/>
              </a:rPr>
              <a:t>DMA</a:t>
            </a:r>
            <a:r>
              <a:rPr lang="zh-CN" altLang="en-US" sz="28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黑体" panose="02010609060101010101" charset="-122"/>
                <a:sym typeface="+mn-ea"/>
              </a:rPr>
              <a:t>与</a:t>
            </a:r>
            <a:r>
              <a:rPr lang="en-US" altLang="zh-CN" sz="28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黑体" panose="02010609060101010101" charset="-122"/>
                <a:sym typeface="+mn-ea"/>
              </a:rPr>
              <a:t>CPU</a:t>
            </a:r>
            <a:r>
              <a:rPr lang="zh-CN" altLang="en-US" sz="28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黑体" panose="02010609060101010101" charset="-122"/>
                <a:sym typeface="+mn-ea"/>
              </a:rPr>
              <a:t>交替操作</a:t>
            </a:r>
            <a:r>
              <a:rPr lang="zh-CN" sz="28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黑体" panose="02010609060101010101" charset="-122"/>
                <a:sym typeface="+mn-ea"/>
              </a:rPr>
              <a:t>方式，总线周期分时方式</a:t>
            </a:r>
            <a:r>
              <a:rPr lang="zh-CN" altLang="en-US" sz="28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cs typeface="黑体" panose="02010609060101010101" charset="-122"/>
                <a:sym typeface="+mn-ea"/>
              </a:rPr>
              <a:t>）</a:t>
            </a:r>
            <a:endParaRPr lang="zh-CN" altLang="en-US" sz="28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cs typeface="黑体" panose="02010609060101010101" charset="-122"/>
              <a:sym typeface="+mn-ea"/>
            </a:endParaRPr>
          </a:p>
          <a:p>
            <a:pPr eaLnBrk="1" hangingPunct="1"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tx1"/>
                </a:solidFill>
              </a:rPr>
              <a:t>当</a:t>
            </a:r>
            <a:r>
              <a:rPr lang="en-US" altLang="zh-CN" sz="2400" dirty="0">
                <a:solidFill>
                  <a:srgbClr val="FF0000"/>
                </a:solidFill>
              </a:rPr>
              <a:t>CPU</a:t>
            </a:r>
            <a:r>
              <a:rPr lang="zh-CN" altLang="en-US" sz="2400" dirty="0">
                <a:solidFill>
                  <a:srgbClr val="FF0000"/>
                </a:solidFill>
              </a:rPr>
              <a:t>的工作周期比内存存取周期长很多</a:t>
            </a:r>
            <a:r>
              <a:rPr lang="zh-CN" altLang="en-US" sz="2400" dirty="0">
                <a:solidFill>
                  <a:schemeClr val="tx1"/>
                </a:solidFill>
              </a:rPr>
              <a:t>，采用该种方法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sz="2400" dirty="0">
                <a:solidFill>
                  <a:schemeClr val="tx1"/>
                </a:solidFill>
              </a:rPr>
              <a:t>不需要总线使用权的申请、建立和归还过程，总线控制权通过</a:t>
            </a:r>
            <a:r>
              <a:rPr lang="en-US" altLang="zh-CN" sz="2400" dirty="0">
                <a:solidFill>
                  <a:schemeClr val="tx1"/>
                </a:solidFill>
              </a:rPr>
              <a:t>C1</a:t>
            </a:r>
            <a:r>
              <a:rPr lang="zh-CN" altLang="en-US" sz="2400" dirty="0">
                <a:solidFill>
                  <a:schemeClr val="tx1"/>
                </a:solidFill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</a:rPr>
              <a:t>C2</a:t>
            </a:r>
            <a:r>
              <a:rPr lang="zh-CN" altLang="en-US" sz="2400" dirty="0">
                <a:solidFill>
                  <a:schemeClr val="tx1"/>
                </a:solidFill>
              </a:rPr>
              <a:t>分时控制实现。</a:t>
            </a:r>
            <a:r>
              <a:rPr lang="en-US" altLang="zh-CN" sz="2400" dirty="0">
                <a:solidFill>
                  <a:schemeClr val="tx1"/>
                </a:solidFill>
              </a:rPr>
              <a:t>C1</a:t>
            </a:r>
            <a:r>
              <a:rPr lang="zh-CN" altLang="en-US" sz="2400" dirty="0">
                <a:solidFill>
                  <a:schemeClr val="tx1"/>
                </a:solidFill>
              </a:rPr>
              <a:t>用于</a:t>
            </a:r>
            <a:r>
              <a:rPr lang="en-US" altLang="zh-CN" sz="2400" dirty="0">
                <a:solidFill>
                  <a:schemeClr val="tx1"/>
                </a:solidFill>
              </a:rPr>
              <a:t>DMA</a:t>
            </a:r>
            <a:r>
              <a:rPr lang="zh-CN" altLang="en-US" sz="2400" dirty="0">
                <a:solidFill>
                  <a:schemeClr val="tx1"/>
                </a:solidFill>
              </a:rPr>
              <a:t>访存，</a:t>
            </a:r>
            <a:r>
              <a:rPr lang="en-US" altLang="zh-CN" sz="2400" dirty="0">
                <a:solidFill>
                  <a:schemeClr val="tx1"/>
                </a:solidFill>
              </a:rPr>
              <a:t>C2</a:t>
            </a:r>
            <a:r>
              <a:rPr lang="zh-CN" altLang="en-US" sz="2400" dirty="0">
                <a:solidFill>
                  <a:schemeClr val="tx1"/>
                </a:solidFill>
              </a:rPr>
              <a:t>用于</a:t>
            </a:r>
            <a:r>
              <a:rPr lang="en-US" altLang="zh-CN" sz="2400" dirty="0">
                <a:solidFill>
                  <a:schemeClr val="tx1"/>
                </a:solidFill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</a:rPr>
              <a:t>访存。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sz="2400" dirty="0">
                <a:solidFill>
                  <a:schemeClr val="tx1"/>
                </a:solidFill>
              </a:rPr>
              <a:t>总线控制权的转移速度快，</a:t>
            </a:r>
            <a:r>
              <a:rPr lang="en-US" altLang="zh-CN" sz="2400" dirty="0">
                <a:solidFill>
                  <a:schemeClr val="tx1"/>
                </a:solidFill>
              </a:rPr>
              <a:t>DMA</a:t>
            </a:r>
            <a:r>
              <a:rPr lang="zh-CN" altLang="en-US" sz="2400" dirty="0">
                <a:solidFill>
                  <a:schemeClr val="tx1"/>
                </a:solidFill>
              </a:rPr>
              <a:t>效率高。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sz="2400" dirty="0">
                <a:solidFill>
                  <a:schemeClr val="tx1"/>
                </a:solidFill>
              </a:rPr>
              <a:t>透明：</a:t>
            </a:r>
            <a:r>
              <a:rPr lang="en-US" altLang="zh-CN" sz="2400" dirty="0">
                <a:solidFill>
                  <a:schemeClr val="tx1"/>
                </a:solidFill>
              </a:rPr>
              <a:t>DMA</a:t>
            </a:r>
            <a:r>
              <a:rPr lang="zh-CN" altLang="en-US" sz="2400" dirty="0">
                <a:solidFill>
                  <a:schemeClr val="tx1"/>
                </a:solidFill>
              </a:rPr>
              <a:t>的传送对于</a:t>
            </a:r>
            <a:r>
              <a:rPr lang="en-US" altLang="zh-CN" sz="2400" dirty="0">
                <a:solidFill>
                  <a:schemeClr val="tx1"/>
                </a:solidFill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</a:rPr>
              <a:t>而言，如同透明的玻璃，没有任何感觉和影响。</a:t>
            </a:r>
            <a:r>
              <a:rPr lang="en-US" altLang="zh-CN" sz="2400" dirty="0">
                <a:solidFill>
                  <a:schemeClr val="tx1"/>
                </a:solidFill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</a:rPr>
              <a:t>不停止也不等待，高效但硬件复杂。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3797" name="Rectangle 4"/>
          <p:cNvSpPr/>
          <p:nvPr/>
        </p:nvSpPr>
        <p:spPr>
          <a:xfrm>
            <a:off x="3143250" y="2762250"/>
            <a:ext cx="9144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76200" y="4149090"/>
          <a:ext cx="9067800" cy="263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7620000" imgH="2019300" progId="Paint.Picture">
                  <p:embed/>
                </p:oleObj>
              </mc:Choice>
              <mc:Fallback>
                <p:oleObj name="" r:id="rId1" imgW="7620000" imgH="20193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200" y="4149090"/>
                        <a:ext cx="9067800" cy="263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34819" name="Rectangle 2"/>
          <p:cNvSpPr>
            <a:spLocks noGrp="1"/>
          </p:cNvSpPr>
          <p:nvPr>
            <p:ph type="title"/>
          </p:nvPr>
        </p:nvSpPr>
        <p:spPr>
          <a:xfrm>
            <a:off x="373380" y="70485"/>
            <a:ext cx="7543800" cy="56515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8.4.3 </a:t>
            </a:r>
            <a:r>
              <a:rPr lang="zh-CN" altLang="en-US" dirty="0"/>
              <a:t>基本的</a:t>
            </a:r>
            <a:r>
              <a:rPr lang="zh-CN" altLang="zh-CN" dirty="0"/>
              <a:t>DMA</a:t>
            </a:r>
            <a:r>
              <a:rPr lang="zh-CN" altLang="en-US" dirty="0"/>
              <a:t>原理</a:t>
            </a:r>
            <a:endParaRPr lang="zh-CN" altLang="en-US" dirty="0"/>
          </a:p>
        </p:txBody>
      </p:sp>
      <p:sp>
        <p:nvSpPr>
          <p:cNvPr id="34820" name="Rectangle 3"/>
          <p:cNvSpPr>
            <a:spLocks noGrp="1"/>
          </p:cNvSpPr>
          <p:nvPr>
            <p:ph idx="1"/>
          </p:nvPr>
        </p:nvSpPr>
        <p:spPr>
          <a:xfrm>
            <a:off x="213995" y="476885"/>
            <a:ext cx="8900795" cy="4411345"/>
          </a:xfrm>
          <a:solidFill>
            <a:schemeClr val="bg1"/>
          </a:solidFill>
        </p:spPr>
        <p:txBody>
          <a:bodyPr vert="horz" wrap="square" lIns="91440" tIns="45720" rIns="91440" bIns="45720" anchor="t"/>
          <a:p>
            <a:pPr eaLnBrk="1" hangingPunct="1">
              <a:buNone/>
            </a:pPr>
            <a:r>
              <a:rPr lang="en-US" altLang="zh-CN" sz="28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</a:t>
            </a:r>
            <a:r>
              <a:rPr lang="zh-CN" altLang="en-US" sz="28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、</a:t>
            </a:r>
            <a:r>
              <a:rPr lang="en-US" altLang="zh-CN" sz="28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DMA</a:t>
            </a:r>
            <a:r>
              <a:rPr lang="zh-CN" altLang="en-US" sz="2800" dirty="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控制器的基本构成</a:t>
            </a:r>
            <a:endParaRPr lang="zh-CN" altLang="en-US" sz="2800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eaLnBrk="1" hangingPunct="1"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(1)</a:t>
            </a:r>
            <a:r>
              <a:rPr lang="zh-CN" altLang="en-US" sz="2400" b="1" dirty="0">
                <a:solidFill>
                  <a:srgbClr val="0000FF"/>
                </a:solidFill>
              </a:rPr>
              <a:t>内存地址计数器：</a:t>
            </a:r>
            <a:r>
              <a:rPr lang="zh-CN" altLang="en-US" sz="2400" b="1" dirty="0">
                <a:solidFill>
                  <a:schemeClr val="tx1"/>
                </a:solidFill>
              </a:rPr>
              <a:t>要交换的数据地址，初始化为数据块的起始地址，每传送一个数据，</a:t>
            </a:r>
            <a:r>
              <a:rPr lang="en-US" altLang="zh-CN" sz="2400" b="1" dirty="0">
                <a:solidFill>
                  <a:schemeClr val="tx1"/>
                </a:solidFill>
              </a:rPr>
              <a:t>+1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38916" name="Picture 4" descr="8a14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" y="1916430"/>
            <a:ext cx="9114790" cy="4641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3"/>
          <p:cNvSpPr>
            <a:spLocks noGrp="1"/>
          </p:cNvSpPr>
          <p:nvPr/>
        </p:nvSpPr>
        <p:spPr>
          <a:xfrm>
            <a:off x="35560" y="6021070"/>
            <a:ext cx="5718810" cy="80264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None/>
            </a:pPr>
            <a:r>
              <a:rPr lang="en-US" altLang="zh-CN" sz="2400" dirty="0">
                <a:cs typeface="黑体" panose="02010609060101010101" charset="-122"/>
              </a:rPr>
              <a:t>DMA</a:t>
            </a:r>
            <a:r>
              <a:rPr lang="zh-CN" altLang="en-US" sz="2400" dirty="0">
                <a:cs typeface="黑体" panose="02010609060101010101" charset="-122"/>
              </a:rPr>
              <a:t>控制器：采用</a:t>
            </a:r>
            <a:r>
              <a:rPr lang="en-US" altLang="zh-CN" sz="2400" dirty="0">
                <a:cs typeface="黑体" panose="02010609060101010101" charset="-122"/>
              </a:rPr>
              <a:t>DMA</a:t>
            </a:r>
            <a:r>
              <a:rPr lang="zh-CN" altLang="en-US" sz="2400" dirty="0">
                <a:cs typeface="黑体" panose="02010609060101010101" charset="-122"/>
              </a:rPr>
              <a:t>方式的接口电路</a:t>
            </a:r>
            <a:endParaRPr lang="zh-CN" altLang="en-US" sz="2400" dirty="0">
              <a:cs typeface="黑体" panose="02010609060101010101" charset="-122"/>
            </a:endParaRPr>
          </a:p>
          <a:p>
            <a:pPr eaLnBrk="1" hangingPunct="1">
              <a:buNone/>
            </a:pPr>
            <a:r>
              <a:rPr lang="en-US" altLang="zh-CN" sz="2400" b="1" dirty="0">
                <a:solidFill>
                  <a:srgbClr val="0000FF"/>
                </a:solidFill>
                <a:cs typeface="黑体" panose="02010609060101010101" charset="-122"/>
              </a:rPr>
              <a:t>          </a:t>
            </a:r>
            <a:r>
              <a:rPr lang="zh-CN" altLang="en-US" sz="2400" b="1" dirty="0">
                <a:solidFill>
                  <a:srgbClr val="0000FF"/>
                </a:solidFill>
                <a:cs typeface="黑体" panose="02010609060101010101" charset="-122"/>
              </a:rPr>
              <a:t>（中断接口</a:t>
            </a:r>
            <a:r>
              <a:rPr lang="en-US" altLang="zh-CN" sz="2400" b="1" dirty="0">
                <a:solidFill>
                  <a:srgbClr val="0000FF"/>
                </a:solidFill>
                <a:cs typeface="黑体" panose="02010609060101010101" charset="-122"/>
              </a:rPr>
              <a:t>+DMA</a:t>
            </a:r>
            <a:r>
              <a:rPr lang="zh-CN" altLang="en-US" sz="2400" b="1" dirty="0">
                <a:solidFill>
                  <a:srgbClr val="0000FF"/>
                </a:solidFill>
                <a:cs typeface="黑体" panose="02010609060101010101" charset="-122"/>
              </a:rPr>
              <a:t>机构）</a:t>
            </a:r>
            <a:endParaRPr lang="zh-CN" altLang="en-US" sz="2400" b="1" dirty="0">
              <a:solidFill>
                <a:srgbClr val="0000FF"/>
              </a:solidFill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34820" name="Rectangle 3"/>
          <p:cNvSpPr>
            <a:spLocks noGrp="1"/>
          </p:cNvSpPr>
          <p:nvPr>
            <p:ph idx="1"/>
          </p:nvPr>
        </p:nvSpPr>
        <p:spPr>
          <a:xfrm>
            <a:off x="107315" y="404495"/>
            <a:ext cx="8900795" cy="4411345"/>
          </a:xfrm>
          <a:solidFill>
            <a:schemeClr val="bg1"/>
          </a:solidFill>
        </p:spPr>
        <p:txBody>
          <a:bodyPr vert="horz" wrap="square" lIns="91440" tIns="45720" rIns="91440" bIns="45720" anchor="t"/>
          <a:p>
            <a:pPr eaLnBrk="1" hangingPunct="1"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(2)</a:t>
            </a:r>
            <a:r>
              <a:rPr lang="zh-CN" altLang="en-US" sz="2400" b="1" dirty="0">
                <a:solidFill>
                  <a:srgbClr val="0000FF"/>
                </a:solidFill>
              </a:rPr>
              <a:t>字计数器：</a:t>
            </a:r>
            <a:r>
              <a:rPr lang="zh-CN" altLang="en-US" sz="2400" b="1" dirty="0">
                <a:solidFill>
                  <a:schemeClr val="tx1"/>
                </a:solidFill>
              </a:rPr>
              <a:t>存放数据块长度，初始值由程序预置，补码表示</a:t>
            </a:r>
            <a:r>
              <a:rPr lang="en-US" altLang="zh-CN" sz="2400" b="1" dirty="0">
                <a:solidFill>
                  <a:schemeClr val="tx1"/>
                </a:solidFill>
              </a:rPr>
              <a:t>,</a:t>
            </a:r>
            <a:r>
              <a:rPr lang="zh-CN" altLang="en-US" sz="2400" b="1" dirty="0">
                <a:solidFill>
                  <a:schemeClr val="tx1"/>
                </a:solidFill>
              </a:rPr>
              <a:t>， 每传送一个数据，</a:t>
            </a:r>
            <a:r>
              <a:rPr lang="en-US" altLang="zh-CN" sz="2400" b="1" dirty="0">
                <a:solidFill>
                  <a:schemeClr val="tx1"/>
                </a:solidFill>
              </a:rPr>
              <a:t>+1</a:t>
            </a:r>
            <a:r>
              <a:rPr lang="zh-CN" altLang="en-US" sz="2400" b="1" dirty="0">
                <a:solidFill>
                  <a:schemeClr val="tx1"/>
                </a:solidFill>
              </a:rPr>
              <a:t>，当有进位时（溢出），表示一批数据传送完，</a:t>
            </a:r>
            <a:r>
              <a:rPr lang="en-US" altLang="zh-CN" sz="2400" b="1" dirty="0">
                <a:solidFill>
                  <a:schemeClr val="tx1"/>
                </a:solidFill>
              </a:rPr>
              <a:t>DMA</a:t>
            </a:r>
            <a:r>
              <a:rPr lang="zh-CN" altLang="en-US" sz="2400" b="1" dirty="0">
                <a:solidFill>
                  <a:schemeClr val="tx1"/>
                </a:solidFill>
              </a:rPr>
              <a:t>向</a:t>
            </a:r>
            <a:r>
              <a:rPr lang="en-US" altLang="zh-CN" sz="2400" b="1" dirty="0">
                <a:solidFill>
                  <a:schemeClr val="tx1"/>
                </a:solidFill>
              </a:rPr>
              <a:t>CPU</a:t>
            </a:r>
            <a:r>
              <a:rPr lang="zh-CN" altLang="en-US" sz="2400" b="1" dirty="0">
                <a:solidFill>
                  <a:schemeClr val="tx1"/>
                </a:solidFill>
              </a:rPr>
              <a:t>发中断信号</a:t>
            </a:r>
            <a:endParaRPr lang="zh-CN" altLang="en-US" sz="2400" b="1" dirty="0">
              <a:solidFill>
                <a:schemeClr val="tx1"/>
              </a:solidFill>
            </a:endParaRPr>
          </a:p>
          <a:p>
            <a:pPr eaLnBrk="1" hangingPunct="1">
              <a:buNone/>
            </a:pPr>
            <a:r>
              <a:rPr lang="zh-CN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</a:rPr>
              <a:t>(3)</a:t>
            </a:r>
            <a:r>
              <a:rPr lang="zh-CN" altLang="en-US" sz="2400" b="1" dirty="0">
                <a:solidFill>
                  <a:srgbClr val="0000FF"/>
                </a:solidFill>
              </a:rPr>
              <a:t>数据缓冲寄存器：</a:t>
            </a:r>
            <a:r>
              <a:rPr lang="zh-CN" altLang="en-US" sz="2400" b="1" dirty="0">
                <a:solidFill>
                  <a:schemeClr val="tx1"/>
                </a:solidFill>
              </a:rPr>
              <a:t>外设与系统总线的数据缓冲</a:t>
            </a:r>
            <a:endParaRPr lang="zh-CN" altLang="en-US" sz="2400" b="1" dirty="0">
              <a:solidFill>
                <a:schemeClr val="tx1"/>
              </a:solidFill>
            </a:endParaRPr>
          </a:p>
          <a:p>
            <a:pPr marL="0" indent="0" eaLnBrk="1" hangingPunct="1">
              <a:buNone/>
            </a:pPr>
            <a:endParaRPr lang="zh-CN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38916" name="Picture 4" descr="8a14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2132965"/>
            <a:ext cx="9114790" cy="4641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3"/>
          <p:cNvSpPr>
            <a:spLocks noGrp="1"/>
          </p:cNvSpPr>
          <p:nvPr/>
        </p:nvSpPr>
        <p:spPr>
          <a:xfrm>
            <a:off x="35560" y="6021070"/>
            <a:ext cx="5718810" cy="80264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None/>
            </a:pPr>
            <a:r>
              <a:rPr lang="en-US" altLang="zh-CN" sz="2400" dirty="0">
                <a:cs typeface="黑体" panose="02010609060101010101" charset="-122"/>
              </a:rPr>
              <a:t>DMA</a:t>
            </a:r>
            <a:r>
              <a:rPr lang="zh-CN" altLang="en-US" sz="2400" dirty="0">
                <a:cs typeface="黑体" panose="02010609060101010101" charset="-122"/>
              </a:rPr>
              <a:t>控制器：采用</a:t>
            </a:r>
            <a:r>
              <a:rPr lang="en-US" altLang="zh-CN" sz="2400" dirty="0">
                <a:cs typeface="黑体" panose="02010609060101010101" charset="-122"/>
              </a:rPr>
              <a:t>DMA</a:t>
            </a:r>
            <a:r>
              <a:rPr lang="zh-CN" altLang="en-US" sz="2400" dirty="0">
                <a:cs typeface="黑体" panose="02010609060101010101" charset="-122"/>
              </a:rPr>
              <a:t>方式的接口电路</a:t>
            </a:r>
            <a:endParaRPr lang="zh-CN" altLang="en-US" sz="2400" dirty="0">
              <a:cs typeface="黑体" panose="02010609060101010101" charset="-122"/>
            </a:endParaRPr>
          </a:p>
          <a:p>
            <a:pPr eaLnBrk="1" hangingPunct="1">
              <a:buNone/>
            </a:pPr>
            <a:r>
              <a:rPr lang="en-US" altLang="zh-CN" sz="2400" b="1" dirty="0">
                <a:solidFill>
                  <a:srgbClr val="0000FF"/>
                </a:solidFill>
                <a:cs typeface="黑体" panose="02010609060101010101" charset="-122"/>
              </a:rPr>
              <a:t>          </a:t>
            </a:r>
            <a:r>
              <a:rPr lang="zh-CN" altLang="en-US" sz="2400" b="1" dirty="0">
                <a:solidFill>
                  <a:srgbClr val="0000FF"/>
                </a:solidFill>
                <a:cs typeface="黑体" panose="02010609060101010101" charset="-122"/>
              </a:rPr>
              <a:t>（中断接口</a:t>
            </a:r>
            <a:r>
              <a:rPr lang="en-US" altLang="zh-CN" sz="2400" b="1" dirty="0">
                <a:solidFill>
                  <a:srgbClr val="0000FF"/>
                </a:solidFill>
                <a:cs typeface="黑体" panose="02010609060101010101" charset="-122"/>
              </a:rPr>
              <a:t>+DMA</a:t>
            </a:r>
            <a:r>
              <a:rPr lang="zh-CN" altLang="en-US" sz="2400" b="1" dirty="0">
                <a:solidFill>
                  <a:srgbClr val="0000FF"/>
                </a:solidFill>
                <a:cs typeface="黑体" panose="02010609060101010101" charset="-122"/>
              </a:rPr>
              <a:t>机构）</a:t>
            </a:r>
            <a:endParaRPr lang="zh-CN" altLang="en-US" sz="2400" b="1" dirty="0">
              <a:solidFill>
                <a:srgbClr val="0000FF"/>
              </a:solidFill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4099" name="Rectangle 2"/>
          <p:cNvSpPr>
            <a:spLocks noGrp="1"/>
          </p:cNvSpPr>
          <p:nvPr>
            <p:ph type="title"/>
          </p:nvPr>
        </p:nvSpPr>
        <p:spPr>
          <a:xfrm>
            <a:off x="148590" y="132080"/>
            <a:ext cx="8538210" cy="630555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sz="3600" dirty="0">
                <a:cs typeface="Times New Roman" panose="02020603050405020304" pitchFamily="18" charset="0"/>
              </a:rPr>
              <a:t>8.1.1 </a:t>
            </a:r>
            <a:r>
              <a:rPr lang="zh-CN" altLang="en-US" sz="3600" dirty="0">
                <a:sym typeface="+mn-ea"/>
              </a:rPr>
              <a:t>输入</a:t>
            </a:r>
            <a:r>
              <a:rPr lang="en-US" altLang="zh-CN" sz="3600" dirty="0">
                <a:sym typeface="+mn-ea"/>
              </a:rPr>
              <a:t>/</a:t>
            </a:r>
            <a:r>
              <a:rPr lang="zh-CN" altLang="en-US" sz="3600" dirty="0">
                <a:sym typeface="+mn-ea"/>
              </a:rPr>
              <a:t>输出接口与端口</a:t>
            </a:r>
            <a:endParaRPr lang="zh-CN" altLang="en-US" sz="3600" dirty="0"/>
          </a:p>
        </p:txBody>
      </p:sp>
      <p:sp>
        <p:nvSpPr>
          <p:cNvPr id="4100" name="Rectangle 3"/>
          <p:cNvSpPr>
            <a:spLocks noGrp="1"/>
          </p:cNvSpPr>
          <p:nvPr>
            <p:ph idx="1"/>
          </p:nvPr>
        </p:nvSpPr>
        <p:spPr>
          <a:xfrm>
            <a:off x="302895" y="762635"/>
            <a:ext cx="7940675" cy="4411345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110000"/>
              </a:lnSpc>
              <a:buNone/>
            </a:pPr>
            <a:r>
              <a:rPr lang="zh-CN" altLang="en-US" sz="2600" dirty="0">
                <a:solidFill>
                  <a:srgbClr val="00B0F0"/>
                </a:solidFill>
              </a:rPr>
              <a:t>三、</a:t>
            </a:r>
            <a:r>
              <a:rPr lang="en-US" altLang="zh-CN" dirty="0">
                <a:solidFill>
                  <a:srgbClr val="00B0F0"/>
                </a:solidFill>
                <a:sym typeface="+mn-ea"/>
              </a:rPr>
              <a:t>I/O</a:t>
            </a:r>
            <a:r>
              <a:rPr lang="zh-CN" altLang="en-US" dirty="0">
                <a:solidFill>
                  <a:srgbClr val="00B0F0"/>
                </a:solidFill>
                <a:sym typeface="+mn-ea"/>
              </a:rPr>
              <a:t>对系统性能的影响</a:t>
            </a:r>
            <a:endParaRPr lang="zh-CN" altLang="en-US" sz="2600" dirty="0">
              <a:solidFill>
                <a:srgbClr val="00B0F0"/>
              </a:solidFill>
            </a:endParaRPr>
          </a:p>
          <a:p>
            <a:pPr marL="0" lvl="0" indent="0" eaLnBrk="1" hangingPunct="1">
              <a:lnSpc>
                <a:spcPct val="110000"/>
              </a:lnSpc>
              <a:buFont typeface="Wingdings" panose="05000000000000000000" charset="0"/>
              <a:buNone/>
            </a:pPr>
            <a:r>
              <a:rPr lang="zh-CN" altLang="en-US" sz="2400" dirty="0">
                <a:sym typeface="+mn-ea"/>
              </a:rPr>
              <a:t>【例</a:t>
            </a:r>
            <a:r>
              <a:rPr lang="en-US" altLang="zh-CN" sz="2400" dirty="0">
                <a:sym typeface="+mn-ea"/>
              </a:rPr>
              <a:t>8.1</a:t>
            </a:r>
            <a:r>
              <a:rPr lang="zh-CN" altLang="en-US" sz="2400" dirty="0">
                <a:sym typeface="+mn-ea"/>
              </a:rPr>
              <a:t>】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设运行时间为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100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秒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的基准程序，其中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90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秒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是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CPU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时间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，剩下的是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I/O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占用的时间。若在之后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5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年中，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速度每年提高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50%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，但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I/O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速度不变。问此时运行该程序要多久？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lvl="0" indent="0" eaLnBrk="1" hangingPunct="1">
              <a:lnSpc>
                <a:spcPct val="110000"/>
              </a:lnSpc>
              <a:buFont typeface="Wingdings" panose="05000000000000000000" charset="0"/>
              <a:buNone/>
            </a:pPr>
            <a:r>
              <a:rPr lang="zh-CN" altLang="en-US" sz="2400" dirty="0">
                <a:sym typeface="+mn-ea"/>
              </a:rPr>
              <a:t>解：</a:t>
            </a:r>
            <a:r>
              <a:rPr lang="en-US" altLang="zh-CN" sz="2400" dirty="0">
                <a:sym typeface="+mn-ea"/>
              </a:rPr>
              <a:t>I/O</a:t>
            </a:r>
            <a:r>
              <a:rPr lang="zh-CN" altLang="en-US" sz="2400" dirty="0">
                <a:sym typeface="+mn-ea"/>
              </a:rPr>
              <a:t>比较严重的制约整体性能的提高。</a:t>
            </a:r>
            <a:endParaRPr lang="zh-CN" altLang="en-US" sz="2400" dirty="0"/>
          </a:p>
          <a:p>
            <a:pPr marL="0" lvl="0" indent="0" eaLnBrk="1" hangingPunct="1">
              <a:lnSpc>
                <a:spcPct val="110000"/>
              </a:lnSpc>
              <a:buFont typeface="Wingdings" panose="05000000000000000000" charset="0"/>
              <a:buNone/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02895" y="3716655"/>
          <a:ext cx="7021830" cy="3088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321300" imgH="2336800" progId="Paint.Picture">
                  <p:embed/>
                </p:oleObj>
              </mc:Choice>
              <mc:Fallback>
                <p:oleObj name="" r:id="rId1" imgW="5321300" imgH="23368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2895" y="3716655"/>
                        <a:ext cx="7021830" cy="3088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34820" name="Rectangle 3"/>
          <p:cNvSpPr>
            <a:spLocks noGrp="1"/>
          </p:cNvSpPr>
          <p:nvPr>
            <p:ph idx="1"/>
          </p:nvPr>
        </p:nvSpPr>
        <p:spPr>
          <a:xfrm>
            <a:off x="107315" y="44450"/>
            <a:ext cx="8900795" cy="4411345"/>
          </a:xfrm>
          <a:solidFill>
            <a:schemeClr val="bg1"/>
          </a:solidFill>
        </p:spPr>
        <p:txBody>
          <a:bodyPr vert="horz" wrap="square" lIns="91440" tIns="45720" rIns="91440" bIns="45720" anchor="t"/>
          <a:p>
            <a:pPr eaLnBrk="1" hangingPunct="1"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(4)DMA</a:t>
            </a:r>
            <a:r>
              <a:rPr lang="zh-CN" altLang="en-US" sz="2400" b="1" dirty="0">
                <a:solidFill>
                  <a:srgbClr val="0000FF"/>
                </a:solidFill>
              </a:rPr>
              <a:t>请求标志：</a:t>
            </a:r>
            <a:r>
              <a:rPr lang="zh-CN" altLang="en-US" sz="2400" b="1" dirty="0">
                <a:solidFill>
                  <a:schemeClr val="tx1"/>
                </a:solidFill>
              </a:rPr>
              <a:t>设备准备好一个字后（外设把数据放入数据呼缓冲器），向</a:t>
            </a:r>
            <a:r>
              <a:rPr lang="en-US" altLang="zh-CN" sz="2400" b="1" dirty="0">
                <a:solidFill>
                  <a:schemeClr val="tx1"/>
                </a:solidFill>
              </a:rPr>
              <a:t>DMA</a:t>
            </a:r>
            <a:r>
              <a:rPr lang="zh-CN" altLang="en-US" sz="2400" b="1" dirty="0">
                <a:solidFill>
                  <a:schemeClr val="tx1"/>
                </a:solidFill>
              </a:rPr>
              <a:t>发出</a:t>
            </a:r>
            <a:r>
              <a:rPr lang="en-US" altLang="zh-CN" sz="2400" b="1" dirty="0">
                <a:solidFill>
                  <a:schemeClr val="tx1"/>
                </a:solidFill>
              </a:rPr>
              <a:t>DMA</a:t>
            </a:r>
            <a:r>
              <a:rPr lang="zh-CN" altLang="en-US" sz="2400" b="1" dirty="0">
                <a:solidFill>
                  <a:schemeClr val="tx1"/>
                </a:solidFill>
              </a:rPr>
              <a:t>请求，</a:t>
            </a:r>
            <a:r>
              <a:rPr lang="en-US" altLang="zh-CN" sz="2400" b="1" dirty="0">
                <a:solidFill>
                  <a:schemeClr val="tx1"/>
                </a:solidFill>
              </a:rPr>
              <a:t>DMA</a:t>
            </a:r>
            <a:r>
              <a:rPr lang="zh-CN" altLang="en-US" sz="2400" b="1" dirty="0">
                <a:solidFill>
                  <a:schemeClr val="tx1"/>
                </a:solidFill>
              </a:rPr>
              <a:t>向</a:t>
            </a:r>
            <a:r>
              <a:rPr lang="en-US" altLang="zh-CN" sz="2400" b="1" dirty="0">
                <a:solidFill>
                  <a:schemeClr val="tx1"/>
                </a:solidFill>
              </a:rPr>
              <a:t>CPU</a:t>
            </a:r>
            <a:r>
              <a:rPr lang="zh-CN" altLang="en-US" sz="2400" b="1" dirty="0">
                <a:solidFill>
                  <a:schemeClr val="tx1"/>
                </a:solidFill>
              </a:rPr>
              <a:t>发出总线使用权请求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信号</a:t>
            </a:r>
            <a:r>
              <a:rPr lang="en-US" altLang="zh-CN" sz="2400" b="1" dirty="0">
                <a:solidFill>
                  <a:schemeClr val="tx1"/>
                </a:solidFill>
              </a:rPr>
              <a:t>HOLD</a:t>
            </a:r>
            <a:r>
              <a:rPr lang="zh-CN" altLang="en-US" sz="2400" b="1" dirty="0">
                <a:solidFill>
                  <a:schemeClr val="tx1"/>
                </a:solidFill>
              </a:rPr>
              <a:t>，</a:t>
            </a:r>
            <a:r>
              <a:rPr lang="en-US" altLang="zh-CN" sz="2400" b="1" dirty="0">
                <a:solidFill>
                  <a:schemeClr val="tx1"/>
                </a:solidFill>
              </a:rPr>
              <a:t>CPU</a:t>
            </a:r>
            <a:r>
              <a:rPr lang="zh-CN" altLang="en-US" sz="2400" b="1" dirty="0">
                <a:solidFill>
                  <a:schemeClr val="tx1"/>
                </a:solidFill>
              </a:rPr>
              <a:t>发出总线使用权响应信号</a:t>
            </a:r>
            <a:r>
              <a:rPr lang="en-US" altLang="zh-CN" sz="2400" b="1" dirty="0">
                <a:solidFill>
                  <a:schemeClr val="tx1"/>
                </a:solidFill>
              </a:rPr>
              <a:t>HLDA</a:t>
            </a:r>
            <a:r>
              <a:rPr lang="zh-CN" altLang="en-US" sz="2400" b="1" dirty="0">
                <a:solidFill>
                  <a:schemeClr val="tx1"/>
                </a:solidFill>
              </a:rPr>
              <a:t>，</a:t>
            </a:r>
            <a:r>
              <a:rPr lang="en-US" altLang="zh-CN" sz="2400" b="1" dirty="0">
                <a:solidFill>
                  <a:schemeClr val="tx1"/>
                </a:solidFill>
              </a:rPr>
              <a:t>DMA</a:t>
            </a:r>
            <a:r>
              <a:rPr lang="zh-CN" altLang="en-US" sz="2400" b="1" dirty="0">
                <a:solidFill>
                  <a:schemeClr val="tx1"/>
                </a:solidFill>
              </a:rPr>
              <a:t>发出</a:t>
            </a:r>
            <a:r>
              <a:rPr lang="en-US" altLang="zh-CN" sz="2400" b="1" dirty="0">
                <a:solidFill>
                  <a:schemeClr val="tx1"/>
                </a:solidFill>
              </a:rPr>
              <a:t>DMA</a:t>
            </a:r>
            <a:r>
              <a:rPr lang="zh-CN" altLang="en-US" sz="2400" b="1" dirty="0">
                <a:solidFill>
                  <a:schemeClr val="tx1"/>
                </a:solidFill>
              </a:rPr>
              <a:t>响应信号，将数据从数据缓冲器中传送到总线上  </a:t>
            </a:r>
            <a:endParaRPr lang="zh-CN" altLang="en-US" sz="2400" b="1" dirty="0">
              <a:solidFill>
                <a:schemeClr val="tx1"/>
              </a:solidFill>
            </a:endParaRPr>
          </a:p>
          <a:p>
            <a:pPr marL="0" indent="0" eaLnBrk="1" hangingPunct="1">
              <a:buNone/>
            </a:pPr>
            <a:endParaRPr lang="zh-CN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38916" name="Picture 4" descr="8a14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2132965"/>
            <a:ext cx="9114790" cy="4641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3"/>
          <p:cNvSpPr>
            <a:spLocks noGrp="1"/>
          </p:cNvSpPr>
          <p:nvPr/>
        </p:nvSpPr>
        <p:spPr>
          <a:xfrm>
            <a:off x="35560" y="6021070"/>
            <a:ext cx="5718810" cy="80264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None/>
            </a:pPr>
            <a:r>
              <a:rPr lang="en-US" altLang="zh-CN" sz="2400" dirty="0">
                <a:cs typeface="黑体" panose="02010609060101010101" charset="-122"/>
              </a:rPr>
              <a:t>DMA</a:t>
            </a:r>
            <a:r>
              <a:rPr lang="zh-CN" altLang="en-US" sz="2400" dirty="0">
                <a:cs typeface="黑体" panose="02010609060101010101" charset="-122"/>
              </a:rPr>
              <a:t>控制器：采用</a:t>
            </a:r>
            <a:r>
              <a:rPr lang="en-US" altLang="zh-CN" sz="2400" dirty="0">
                <a:cs typeface="黑体" panose="02010609060101010101" charset="-122"/>
              </a:rPr>
              <a:t>DMA</a:t>
            </a:r>
            <a:r>
              <a:rPr lang="zh-CN" altLang="en-US" sz="2400" dirty="0">
                <a:cs typeface="黑体" panose="02010609060101010101" charset="-122"/>
              </a:rPr>
              <a:t>方式的接口电路</a:t>
            </a:r>
            <a:endParaRPr lang="zh-CN" altLang="en-US" sz="2400" dirty="0">
              <a:cs typeface="黑体" panose="02010609060101010101" charset="-122"/>
            </a:endParaRPr>
          </a:p>
          <a:p>
            <a:pPr eaLnBrk="1" hangingPunct="1">
              <a:buNone/>
            </a:pPr>
            <a:r>
              <a:rPr lang="en-US" altLang="zh-CN" sz="2400" b="1" dirty="0">
                <a:solidFill>
                  <a:srgbClr val="0000FF"/>
                </a:solidFill>
                <a:cs typeface="黑体" panose="02010609060101010101" charset="-122"/>
              </a:rPr>
              <a:t>          </a:t>
            </a:r>
            <a:r>
              <a:rPr lang="zh-CN" altLang="en-US" sz="2400" b="1" dirty="0">
                <a:solidFill>
                  <a:srgbClr val="0000FF"/>
                </a:solidFill>
                <a:cs typeface="黑体" panose="02010609060101010101" charset="-122"/>
              </a:rPr>
              <a:t>（中断接口</a:t>
            </a:r>
            <a:r>
              <a:rPr lang="en-US" altLang="zh-CN" sz="2400" b="1" dirty="0">
                <a:solidFill>
                  <a:srgbClr val="0000FF"/>
                </a:solidFill>
                <a:cs typeface="黑体" panose="02010609060101010101" charset="-122"/>
              </a:rPr>
              <a:t>+DMA</a:t>
            </a:r>
            <a:r>
              <a:rPr lang="zh-CN" altLang="en-US" sz="2400" b="1" dirty="0">
                <a:solidFill>
                  <a:srgbClr val="0000FF"/>
                </a:solidFill>
                <a:cs typeface="黑体" panose="02010609060101010101" charset="-122"/>
              </a:rPr>
              <a:t>机构）</a:t>
            </a:r>
            <a:endParaRPr lang="zh-CN" altLang="en-US" sz="2400" b="1" dirty="0">
              <a:solidFill>
                <a:srgbClr val="0000FF"/>
              </a:solidFill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34820" name="Rectangle 3"/>
          <p:cNvSpPr>
            <a:spLocks noGrp="1"/>
          </p:cNvSpPr>
          <p:nvPr>
            <p:ph idx="1"/>
          </p:nvPr>
        </p:nvSpPr>
        <p:spPr>
          <a:xfrm>
            <a:off x="107315" y="332740"/>
            <a:ext cx="9053830" cy="4411345"/>
          </a:xfrm>
          <a:solidFill>
            <a:schemeClr val="bg1"/>
          </a:solidFill>
        </p:spPr>
        <p:txBody>
          <a:bodyPr vert="horz" wrap="square" lIns="91440" tIns="45720" rIns="91440" bIns="45720" anchor="t"/>
          <a:p>
            <a:pPr eaLnBrk="1" hangingPunct="1"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(5)“</a:t>
            </a:r>
            <a:r>
              <a:rPr lang="zh-CN" altLang="en-US" sz="2400" b="1" dirty="0">
                <a:solidFill>
                  <a:srgbClr val="0000FF"/>
                </a:solidFill>
              </a:rPr>
              <a:t>控制</a:t>
            </a:r>
            <a:r>
              <a:rPr lang="en-US" altLang="zh-CN" sz="2400" b="1" dirty="0">
                <a:solidFill>
                  <a:srgbClr val="0000FF"/>
                </a:solidFill>
              </a:rPr>
              <a:t>/</a:t>
            </a:r>
            <a:r>
              <a:rPr lang="zh-CN" altLang="en-US" sz="2400" b="1" dirty="0">
                <a:solidFill>
                  <a:srgbClr val="0000FF"/>
                </a:solidFill>
              </a:rPr>
              <a:t>状态”逻辑：</a:t>
            </a:r>
            <a:r>
              <a:rPr lang="zh-CN" altLang="en-US" sz="2400" b="1" dirty="0">
                <a:solidFill>
                  <a:schemeClr val="tx1"/>
                </a:solidFill>
              </a:rPr>
              <a:t>由控制标志、状态标志和时序电路构成。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对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DMA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内部进行控制，如内存地址计数器的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+1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，字计数器的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+1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等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eaLnBrk="1" hangingPunct="1"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(6)</a:t>
            </a:r>
            <a:r>
              <a:rPr lang="zh-CN" altLang="en-US" sz="2400" b="1" dirty="0">
                <a:solidFill>
                  <a:srgbClr val="0000FF"/>
                </a:solidFill>
              </a:rPr>
              <a:t>中断机构：</a:t>
            </a:r>
            <a:r>
              <a:rPr lang="zh-CN" altLang="en-US" sz="2400" b="1" dirty="0">
                <a:solidFill>
                  <a:schemeClr val="tx1"/>
                </a:solidFill>
              </a:rPr>
              <a:t>当一批数据传送结束，字计数器溢出，中断结构发出中断请求，告知</a:t>
            </a:r>
            <a:r>
              <a:rPr lang="en-US" altLang="zh-CN" sz="2400" b="1" dirty="0">
                <a:solidFill>
                  <a:schemeClr val="tx1"/>
                </a:solidFill>
              </a:rPr>
              <a:t>CPU</a:t>
            </a:r>
            <a:r>
              <a:rPr lang="zh-CN" altLang="en-US" sz="2400" b="1" dirty="0">
                <a:solidFill>
                  <a:schemeClr val="tx1"/>
                </a:solidFill>
              </a:rPr>
              <a:t>一批数据传送结束。</a:t>
            </a:r>
            <a:endParaRPr lang="zh-CN" altLang="en-US" sz="2400" b="1" dirty="0">
              <a:solidFill>
                <a:schemeClr val="tx1"/>
              </a:solidFill>
            </a:endParaRPr>
          </a:p>
          <a:p>
            <a:pPr eaLnBrk="1" hangingPunct="1"/>
            <a:endParaRPr lang="zh-CN" altLang="en-US" sz="2400" b="1" dirty="0">
              <a:solidFill>
                <a:schemeClr val="tx1"/>
              </a:solidFill>
            </a:endParaRPr>
          </a:p>
        </p:txBody>
      </p:sp>
      <p:pic>
        <p:nvPicPr>
          <p:cNvPr id="38916" name="Picture 4" descr="8a14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2132965"/>
            <a:ext cx="9114790" cy="4641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3"/>
          <p:cNvSpPr>
            <a:spLocks noGrp="1"/>
          </p:cNvSpPr>
          <p:nvPr/>
        </p:nvSpPr>
        <p:spPr>
          <a:xfrm>
            <a:off x="35560" y="6021070"/>
            <a:ext cx="5718810" cy="80264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None/>
            </a:pPr>
            <a:r>
              <a:rPr lang="en-US" altLang="zh-CN" sz="2400" dirty="0">
                <a:cs typeface="黑体" panose="02010609060101010101" charset="-122"/>
              </a:rPr>
              <a:t>DMA</a:t>
            </a:r>
            <a:r>
              <a:rPr lang="zh-CN" altLang="en-US" sz="2400" dirty="0">
                <a:cs typeface="黑体" panose="02010609060101010101" charset="-122"/>
              </a:rPr>
              <a:t>控制器：采用</a:t>
            </a:r>
            <a:r>
              <a:rPr lang="en-US" altLang="zh-CN" sz="2400" dirty="0">
                <a:cs typeface="黑体" panose="02010609060101010101" charset="-122"/>
              </a:rPr>
              <a:t>DMA</a:t>
            </a:r>
            <a:r>
              <a:rPr lang="zh-CN" altLang="en-US" sz="2400" dirty="0">
                <a:cs typeface="黑体" panose="02010609060101010101" charset="-122"/>
              </a:rPr>
              <a:t>方式的接口电路</a:t>
            </a:r>
            <a:endParaRPr lang="zh-CN" altLang="en-US" sz="2400" dirty="0">
              <a:cs typeface="黑体" panose="02010609060101010101" charset="-122"/>
            </a:endParaRPr>
          </a:p>
          <a:p>
            <a:pPr eaLnBrk="1" hangingPunct="1">
              <a:buNone/>
            </a:pPr>
            <a:r>
              <a:rPr lang="en-US" altLang="zh-CN" sz="2400" b="1" dirty="0">
                <a:solidFill>
                  <a:srgbClr val="0000FF"/>
                </a:solidFill>
                <a:cs typeface="黑体" panose="02010609060101010101" charset="-122"/>
              </a:rPr>
              <a:t>          </a:t>
            </a:r>
            <a:r>
              <a:rPr lang="zh-CN" altLang="en-US" sz="2400" b="1" dirty="0">
                <a:solidFill>
                  <a:srgbClr val="0000FF"/>
                </a:solidFill>
                <a:cs typeface="黑体" panose="02010609060101010101" charset="-122"/>
              </a:rPr>
              <a:t>（中断接口</a:t>
            </a:r>
            <a:r>
              <a:rPr lang="en-US" altLang="zh-CN" sz="2400" b="1" dirty="0">
                <a:solidFill>
                  <a:srgbClr val="0000FF"/>
                </a:solidFill>
                <a:cs typeface="黑体" panose="02010609060101010101" charset="-122"/>
              </a:rPr>
              <a:t>+DMA</a:t>
            </a:r>
            <a:r>
              <a:rPr lang="zh-CN" altLang="en-US" sz="2400" b="1" dirty="0">
                <a:solidFill>
                  <a:srgbClr val="0000FF"/>
                </a:solidFill>
                <a:cs typeface="黑体" panose="02010609060101010101" charset="-122"/>
              </a:rPr>
              <a:t>机构）</a:t>
            </a:r>
            <a:endParaRPr lang="zh-CN" altLang="en-US" sz="2400" b="1" dirty="0">
              <a:solidFill>
                <a:srgbClr val="0000FF"/>
              </a:solidFill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35843" name="Rectangle 2"/>
          <p:cNvSpPr>
            <a:spLocks noGrp="1"/>
          </p:cNvSpPr>
          <p:nvPr>
            <p:ph type="title"/>
          </p:nvPr>
        </p:nvSpPr>
        <p:spPr>
          <a:xfrm>
            <a:off x="35560" y="0"/>
            <a:ext cx="7543800" cy="56896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sz="3200" dirty="0"/>
              <a:t>2. DMA</a:t>
            </a:r>
            <a:r>
              <a:rPr lang="zh-CN" altLang="en-US" sz="3200" dirty="0"/>
              <a:t>数据传送过程</a:t>
            </a:r>
            <a:endParaRPr lang="zh-CN" altLang="en-US" sz="3200" dirty="0"/>
          </a:p>
        </p:txBody>
      </p:sp>
      <p:sp>
        <p:nvSpPr>
          <p:cNvPr id="35845" name="Text Box 4"/>
          <p:cNvSpPr txBox="1"/>
          <p:nvPr/>
        </p:nvSpPr>
        <p:spPr>
          <a:xfrm>
            <a:off x="0" y="692785"/>
            <a:ext cx="2710815" cy="415417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p>
            <a:r>
              <a:rPr lang="en-US" sz="24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lang="zh-CN" altLang="en-US" sz="24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个阶段：</a:t>
            </a:r>
            <a:endParaRPr lang="zh-CN" altLang="en-US" sz="2400" b="1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①传送前预处理：</a:t>
            </a:r>
            <a:endParaRPr lang="zh-CN" altLang="en-US" sz="24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启动设备，给字计数器和内存地址计数器送初值</a:t>
            </a:r>
            <a:endParaRPr lang="zh-CN" altLang="en-US" sz="24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②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正式传送</a:t>
            </a:r>
            <a:endParaRPr lang="zh-CN" altLang="en-US" sz="2400" b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外设准备好后，发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DMA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请求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要求用总线：总线请求权信号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HOLD)</a:t>
            </a:r>
            <a:endParaRPr lang="en-US" altLang="zh-CN" sz="24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2627630" y="764540"/>
          <a:ext cx="6513195" cy="5640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422900" imgH="4432300" progId="Paint.Picture">
                  <p:embed/>
                </p:oleObj>
              </mc:Choice>
              <mc:Fallback>
                <p:oleObj name="" r:id="rId1" imgW="5422900" imgH="44323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27630" y="764540"/>
                        <a:ext cx="6513195" cy="5640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4"/>
          <p:cNvSpPr txBox="1"/>
          <p:nvPr/>
        </p:nvSpPr>
        <p:spPr>
          <a:xfrm>
            <a:off x="107315" y="4436745"/>
            <a:ext cx="5226050" cy="19380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p>
            <a:r>
              <a:rPr lang="en-US" altLang="zh-CN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DMA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控制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数据传送</a:t>
            </a:r>
            <a:r>
              <a:rPr lang="zh-CN" altLang="en-US" sz="24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（见图）</a:t>
            </a:r>
            <a:endParaRPr lang="zh-CN" altLang="en-US" sz="2400" b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en-US" altLang="zh-CN" sz="24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DMA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传送完一块数据，向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CPU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发中断</a:t>
            </a:r>
            <a:endParaRPr lang="zh-CN" altLang="en-US" sz="24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③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传送后处理</a:t>
            </a:r>
            <a:endParaRPr lang="zh-CN" altLang="en-US" sz="24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CPU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响应</a:t>
            </a:r>
            <a:r>
              <a:rPr lang="en-US" altLang="zh-CN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DMA</a:t>
            </a:r>
            <a:r>
              <a: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的中断，转中断服务程序进行结束处理，如内存数据校验等</a:t>
            </a:r>
            <a:endParaRPr lang="zh-CN" altLang="en-US" sz="24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36867" name="Rectangle 2"/>
          <p:cNvSpPr>
            <a:spLocks noGrp="1"/>
          </p:cNvSpPr>
          <p:nvPr>
            <p:ph type="title"/>
          </p:nvPr>
        </p:nvSpPr>
        <p:spPr>
          <a:xfrm>
            <a:off x="35560" y="0"/>
            <a:ext cx="8507730" cy="89027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/>
              <a:t>8.4.4</a:t>
            </a:r>
            <a:r>
              <a:rPr lang="zh-CN" altLang="en-US" dirty="0"/>
              <a:t>选择型和多路型</a:t>
            </a:r>
            <a:r>
              <a:rPr lang="en-US" altLang="zh-CN" dirty="0"/>
              <a:t>DMA</a:t>
            </a:r>
            <a:r>
              <a:rPr lang="zh-CN" altLang="en-US" dirty="0"/>
              <a:t>控制器</a:t>
            </a:r>
            <a:endParaRPr lang="zh-CN" altLang="en-US" dirty="0"/>
          </a:p>
        </p:txBody>
      </p:sp>
      <p:sp>
        <p:nvSpPr>
          <p:cNvPr id="36868" name="Rectangle 3"/>
          <p:cNvSpPr>
            <a:spLocks noGrp="1"/>
          </p:cNvSpPr>
          <p:nvPr>
            <p:ph idx="1"/>
          </p:nvPr>
        </p:nvSpPr>
        <p:spPr>
          <a:xfrm>
            <a:off x="107950" y="1940243"/>
            <a:ext cx="8229600" cy="4411662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/>
              <a:t>选择型</a:t>
            </a:r>
            <a:endParaRPr lang="zh-CN" altLang="en-US" dirty="0"/>
          </a:p>
          <a:p>
            <a:pPr eaLnBrk="1" hangingPunct="1"/>
            <a:endParaRPr lang="zh-CN" altLang="en-US" sz="800" dirty="0"/>
          </a:p>
          <a:p>
            <a:pPr eaLnBrk="1" hangingPunct="1"/>
            <a:endParaRPr lang="zh-CN" altLang="en-US" sz="800" dirty="0"/>
          </a:p>
          <a:p>
            <a:pPr eaLnBrk="1" hangingPunct="1"/>
            <a:endParaRPr lang="zh-CN" altLang="en-US" sz="800" dirty="0"/>
          </a:p>
          <a:p>
            <a:pPr eaLnBrk="1" hangingPunct="1"/>
            <a:endParaRPr lang="zh-CN" altLang="en-US" sz="800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dirty="0"/>
              <a:t>多路型</a:t>
            </a:r>
            <a:r>
              <a:rPr lang="en-US" altLang="zh-CN" dirty="0"/>
              <a:t> </a:t>
            </a:r>
            <a:endParaRPr lang="en-US" altLang="zh-CN" dirty="0"/>
          </a:p>
        </p:txBody>
      </p:sp>
      <p:pic>
        <p:nvPicPr>
          <p:cNvPr id="36869" name="Picture 4" descr="8a17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20" y="5373370"/>
            <a:ext cx="5824855" cy="15284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0" name="Picture 5" descr="8a16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720" y="2002155"/>
            <a:ext cx="6939280" cy="3371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79070" y="2493010"/>
            <a:ext cx="237426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物理上</a:t>
            </a:r>
            <a:r>
              <a:rPr lang="zh-CN" altLang="en-US" sz="2000" b="1" dirty="0">
                <a:sym typeface="+mn-ea"/>
              </a:rPr>
              <a:t>可以连接</a:t>
            </a: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多个</a:t>
            </a: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设备</a:t>
            </a:r>
            <a:r>
              <a:rPr lang="zh-CN" altLang="en-US" sz="2000" b="1" dirty="0">
                <a:sym typeface="+mn-ea"/>
              </a:rPr>
              <a:t>，而在</a:t>
            </a:r>
            <a:r>
              <a:rPr lang="zh-CN" altLang="en-US" sz="2000" b="1" dirty="0">
                <a:solidFill>
                  <a:srgbClr val="0000FF"/>
                </a:solidFill>
                <a:sym typeface="+mn-ea"/>
              </a:rPr>
              <a:t>逻辑上</a:t>
            </a:r>
            <a:r>
              <a:rPr lang="zh-CN" altLang="en-US" sz="2000" b="1" dirty="0">
                <a:sym typeface="+mn-ea"/>
              </a:rPr>
              <a:t>只允许连接</a:t>
            </a:r>
            <a:r>
              <a:rPr lang="zh-CN" altLang="en-US" sz="2000" b="1" dirty="0">
                <a:solidFill>
                  <a:srgbClr val="0000FF"/>
                </a:solidFill>
                <a:sym typeface="+mn-ea"/>
              </a:rPr>
              <a:t>一个</a:t>
            </a: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设备</a:t>
            </a:r>
            <a:r>
              <a:rPr lang="zh-CN" altLang="en-US" sz="2000" b="1" dirty="0">
                <a:sym typeface="+mn-ea"/>
              </a:rPr>
              <a:t>。（在某一段时间内只能</a:t>
            </a: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为一个设备服务</a:t>
            </a:r>
            <a:r>
              <a:rPr lang="zh-CN" altLang="en-US" sz="2000" b="1" dirty="0">
                <a:sym typeface="+mn-ea"/>
              </a:rPr>
              <a:t>）</a:t>
            </a:r>
            <a:endParaRPr lang="zh-CN" altLang="en-US" sz="2000" b="1"/>
          </a:p>
        </p:txBody>
      </p:sp>
      <p:sp>
        <p:nvSpPr>
          <p:cNvPr id="3" name="文本框 2"/>
          <p:cNvSpPr txBox="1"/>
          <p:nvPr/>
        </p:nvSpPr>
        <p:spPr>
          <a:xfrm>
            <a:off x="0" y="5227955"/>
            <a:ext cx="325818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物理上</a:t>
            </a:r>
            <a:r>
              <a:rPr lang="zh-CN" altLang="en-US" sz="2000" b="1" dirty="0">
                <a:sym typeface="+mn-ea"/>
              </a:rPr>
              <a:t>可以连接</a:t>
            </a: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多个</a:t>
            </a: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外围设备</a:t>
            </a:r>
            <a:r>
              <a:rPr lang="zh-CN" altLang="en-US" sz="2000" b="1" dirty="0">
                <a:sym typeface="+mn-ea"/>
              </a:rPr>
              <a:t>，而且在</a:t>
            </a:r>
            <a:r>
              <a:rPr lang="zh-CN" altLang="en-US" sz="2000" b="1" dirty="0">
                <a:solidFill>
                  <a:srgbClr val="0000FF"/>
                </a:solidFill>
                <a:sym typeface="+mn-ea"/>
              </a:rPr>
              <a:t>逻辑上</a:t>
            </a:r>
            <a:r>
              <a:rPr lang="zh-CN" altLang="en-US" sz="2000" b="1" dirty="0">
                <a:sym typeface="+mn-ea"/>
              </a:rPr>
              <a:t>也允许</a:t>
            </a:r>
            <a:r>
              <a:rPr lang="zh-CN" altLang="en-US" sz="2000" b="1" dirty="0">
                <a:solidFill>
                  <a:srgbClr val="0000FF"/>
                </a:solidFill>
                <a:sym typeface="+mn-ea"/>
              </a:rPr>
              <a:t>多个</a:t>
            </a:r>
            <a:r>
              <a:rPr lang="zh-CN" altLang="en-US" sz="2000" b="1" dirty="0">
                <a:sym typeface="+mn-ea"/>
              </a:rPr>
              <a:t>外围设备同时工作。</a:t>
            </a:r>
            <a:endParaRPr lang="zh-CN" altLang="en-US" sz="2000" b="1" dirty="0">
              <a:sym typeface="+mn-ea"/>
            </a:endParaRPr>
          </a:p>
          <a:p>
            <a:r>
              <a:rPr lang="zh-CN" altLang="en-US" sz="2000" b="1" dirty="0">
                <a:sym typeface="+mn-ea"/>
              </a:rPr>
              <a:t>控制器内部有</a:t>
            </a: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多组寄存器</a:t>
            </a:r>
            <a:r>
              <a:rPr lang="zh-CN" altLang="en-US" sz="2000" b="1" dirty="0">
                <a:sym typeface="+mn-ea"/>
              </a:rPr>
              <a:t>用于存放各自的传送参数</a:t>
            </a:r>
            <a:endParaRPr lang="zh-CN" altLang="en-US" sz="2000" b="1" dirty="0">
              <a:sym typeface="+mn-ea"/>
            </a:endParaRPr>
          </a:p>
        </p:txBody>
      </p:sp>
      <p:sp>
        <p:nvSpPr>
          <p:cNvPr id="4" name="Rectangle 3"/>
          <p:cNvSpPr>
            <a:spLocks noGrp="1"/>
          </p:cNvSpPr>
          <p:nvPr/>
        </p:nvSpPr>
        <p:spPr>
          <a:xfrm>
            <a:off x="107950" y="908685"/>
            <a:ext cx="8998585" cy="44113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简单</a:t>
            </a:r>
            <a:r>
              <a:rPr lang="en-US" altLang="zh-CN" sz="2400" dirty="0"/>
              <a:t>DMA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tx1"/>
                </a:solidFill>
              </a:rPr>
              <a:t>一个</a:t>
            </a:r>
            <a:r>
              <a:rPr lang="en-US" altLang="zh-CN" sz="2400" dirty="0">
                <a:solidFill>
                  <a:schemeClr val="tx1"/>
                </a:solidFill>
              </a:rPr>
              <a:t>DMA</a:t>
            </a:r>
            <a:r>
              <a:rPr lang="zh-CN" altLang="en-US" sz="2400" dirty="0">
                <a:solidFill>
                  <a:schemeClr val="tx1"/>
                </a:solidFill>
              </a:rPr>
              <a:t>控制一个设备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复杂</a:t>
            </a:r>
            <a:r>
              <a:rPr lang="en-US" altLang="zh-CN" sz="2400" dirty="0"/>
              <a:t>DMA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tx1"/>
                </a:solidFill>
              </a:rPr>
              <a:t>一个</a:t>
            </a:r>
            <a:r>
              <a:rPr lang="en-US" altLang="zh-CN" sz="2400" dirty="0">
                <a:solidFill>
                  <a:schemeClr val="tx1"/>
                </a:solidFill>
              </a:rPr>
              <a:t>DMA</a:t>
            </a:r>
            <a:r>
              <a:rPr lang="zh-CN" altLang="en-US" sz="2400" dirty="0">
                <a:solidFill>
                  <a:schemeClr val="tx1"/>
                </a:solidFill>
              </a:rPr>
              <a:t>控制多个设备</a:t>
            </a:r>
            <a:r>
              <a:rPr lang="en-US" altLang="zh-CN" sz="2400" dirty="0">
                <a:latin typeface="方正粗黑宋简体" panose="02000000000000000000" charset="-122"/>
                <a:ea typeface="方正粗黑宋简体" panose="02000000000000000000" charset="-122"/>
              </a:rPr>
              <a:t>   </a:t>
            </a: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①</a:t>
            </a:r>
            <a:r>
              <a:rPr lang="en-US" altLang="zh-CN" sz="2400" dirty="0">
                <a:latin typeface="方正粗黑宋简体" panose="02000000000000000000" charset="-122"/>
                <a:ea typeface="方正粗黑宋简体" panose="02000000000000000000" charset="-122"/>
              </a:rPr>
              <a:t> </a:t>
            </a:r>
            <a:r>
              <a:rPr lang="zh-CN" altLang="en-US" sz="2400" dirty="0"/>
              <a:t>选择型</a:t>
            </a:r>
            <a:r>
              <a:rPr lang="en-US" altLang="zh-CN" sz="2400" dirty="0"/>
              <a:t>DMA</a:t>
            </a:r>
            <a:r>
              <a:rPr lang="zh-CN" altLang="en-US" sz="2400" dirty="0"/>
              <a:t> </a:t>
            </a:r>
            <a:r>
              <a:rPr lang="en-US" altLang="zh-CN" sz="2400" dirty="0">
                <a:latin typeface="方正粗黑宋简体" panose="02000000000000000000" charset="-122"/>
                <a:ea typeface="方正粗黑宋简体" panose="02000000000000000000" charset="-122"/>
              </a:rPr>
              <a:t> </a:t>
            </a:r>
            <a:r>
              <a:rPr lang="zh-CN" altLang="en-US" sz="2400" dirty="0">
                <a:latin typeface="方正粗黑宋简体" panose="02000000000000000000" charset="-122"/>
                <a:ea typeface="方正粗黑宋简体" panose="02000000000000000000" charset="-122"/>
              </a:rPr>
              <a:t>②</a:t>
            </a:r>
            <a:r>
              <a:rPr lang="en-US" altLang="zh-CN" sz="2400" dirty="0">
                <a:latin typeface="方正粗黑宋简体" panose="02000000000000000000" charset="-122"/>
                <a:ea typeface="方正粗黑宋简体" panose="02000000000000000000" charset="-122"/>
              </a:rPr>
              <a:t> </a:t>
            </a:r>
            <a:r>
              <a:rPr lang="zh-CN" altLang="en-US" sz="2400" dirty="0"/>
              <a:t>多路型</a:t>
            </a:r>
            <a:r>
              <a:rPr lang="en-US" altLang="zh-CN" sz="2400" dirty="0"/>
              <a:t>DMA</a:t>
            </a:r>
            <a:r>
              <a:rPr lang="zh-CN" altLang="en-US" sz="2400" dirty="0"/>
              <a:t> </a:t>
            </a:r>
            <a:r>
              <a:rPr lang="en-US" altLang="zh-CN" sz="2400" dirty="0"/>
              <a:t>  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pic>
        <p:nvPicPr>
          <p:cNvPr id="37893" name="Picture 4" descr="8a18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405" y="-27305"/>
            <a:ext cx="6559550" cy="6897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2" name="Rectangle 3"/>
          <p:cNvSpPr>
            <a:spLocks noGrp="1"/>
          </p:cNvSpPr>
          <p:nvPr>
            <p:ph idx="1"/>
          </p:nvPr>
        </p:nvSpPr>
        <p:spPr>
          <a:xfrm>
            <a:off x="-36195" y="-27305"/>
            <a:ext cx="8229600" cy="639445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/>
              <a:t>多路型</a:t>
            </a:r>
            <a:r>
              <a:rPr lang="en-US" altLang="zh-CN" dirty="0"/>
              <a:t>(8</a:t>
            </a:r>
            <a:r>
              <a:rPr lang="zh-CN" altLang="en-US" dirty="0"/>
              <a:t>路</a:t>
            </a:r>
            <a:r>
              <a:rPr lang="en-US" altLang="zh-CN" dirty="0"/>
              <a:t>)DMA</a:t>
            </a:r>
            <a:r>
              <a:rPr lang="zh-CN" altLang="en-US" dirty="0"/>
              <a:t>芯片</a:t>
            </a:r>
            <a:endParaRPr lang="zh-CN" altLang="en-US" dirty="0"/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2403475" y="4149090"/>
            <a:ext cx="1952625" cy="381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 w="sm" len="sm"/>
          </a:ln>
        </p:spPr>
      </p:cxnSp>
      <p:cxnSp>
        <p:nvCxnSpPr>
          <p:cNvPr id="4" name="直接箭头连接符 3"/>
          <p:cNvCxnSpPr/>
          <p:nvPr/>
        </p:nvCxnSpPr>
        <p:spPr>
          <a:xfrm flipH="1">
            <a:off x="4860290" y="5088890"/>
            <a:ext cx="48895" cy="150812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 w="sm" len="sm"/>
          </a:ln>
        </p:spPr>
      </p:cxnSp>
      <p:cxnSp>
        <p:nvCxnSpPr>
          <p:cNvPr id="5" name="直接箭头连接符 4"/>
          <p:cNvCxnSpPr/>
          <p:nvPr/>
        </p:nvCxnSpPr>
        <p:spPr>
          <a:xfrm flipV="1">
            <a:off x="4284345" y="5085080"/>
            <a:ext cx="0" cy="129603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 w="sm" len="sm"/>
          </a:ln>
        </p:spPr>
      </p:cxnSp>
      <p:sp>
        <p:nvSpPr>
          <p:cNvPr id="6" name="文本框 5"/>
          <p:cNvSpPr txBox="1"/>
          <p:nvPr/>
        </p:nvSpPr>
        <p:spPr>
          <a:xfrm>
            <a:off x="4500245" y="38608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判优选择</a:t>
            </a:r>
            <a:endParaRPr lang="zh-CN" altLang="en-US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8100695" y="3789045"/>
            <a:ext cx="0" cy="266382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 w="sm" len="sm"/>
          </a:ln>
        </p:spPr>
      </p:cxnSp>
      <p:cxnSp>
        <p:nvCxnSpPr>
          <p:cNvPr id="8" name="直接箭头连接符 7"/>
          <p:cNvCxnSpPr/>
          <p:nvPr/>
        </p:nvCxnSpPr>
        <p:spPr>
          <a:xfrm flipV="1">
            <a:off x="6444615" y="1628775"/>
            <a:ext cx="0" cy="158432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 w="sm" len="sm"/>
          </a:ln>
        </p:spPr>
      </p:cxnSp>
      <p:cxnSp>
        <p:nvCxnSpPr>
          <p:cNvPr id="9" name="直接箭头连接符 8"/>
          <p:cNvCxnSpPr/>
          <p:nvPr/>
        </p:nvCxnSpPr>
        <p:spPr>
          <a:xfrm flipV="1">
            <a:off x="2547620" y="1772920"/>
            <a:ext cx="1952625" cy="381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arrow" w="sm" len="sm"/>
            <a:tailEnd type="arrow" w="sm" len="sm"/>
          </a:ln>
        </p:spPr>
      </p:cxnSp>
      <p:cxnSp>
        <p:nvCxnSpPr>
          <p:cNvPr id="10" name="直接箭头连接符 9"/>
          <p:cNvCxnSpPr/>
          <p:nvPr/>
        </p:nvCxnSpPr>
        <p:spPr>
          <a:xfrm flipH="1" flipV="1">
            <a:off x="3060065" y="3068955"/>
            <a:ext cx="1151890" cy="381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 w="sm" len="sm"/>
          </a:ln>
        </p:spPr>
      </p:cxnSp>
      <p:cxnSp>
        <p:nvCxnSpPr>
          <p:cNvPr id="11" name="直接箭头连接符 10"/>
          <p:cNvCxnSpPr/>
          <p:nvPr/>
        </p:nvCxnSpPr>
        <p:spPr>
          <a:xfrm flipV="1">
            <a:off x="7884160" y="3716655"/>
            <a:ext cx="0" cy="158432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FF"/>
            </a:solidFill>
            <a:prstDash val="solid"/>
            <a:round/>
            <a:headEnd type="none" w="sm" len="sm"/>
            <a:tailEnd type="arrow" w="sm" len="sm"/>
          </a:ln>
        </p:spPr>
      </p:cxnSp>
      <p:cxnSp>
        <p:nvCxnSpPr>
          <p:cNvPr id="12" name="直接箭头连接符 11"/>
          <p:cNvCxnSpPr/>
          <p:nvPr/>
        </p:nvCxnSpPr>
        <p:spPr>
          <a:xfrm flipV="1">
            <a:off x="6228080" y="1556385"/>
            <a:ext cx="0" cy="158432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FF"/>
            </a:solidFill>
            <a:prstDash val="solid"/>
            <a:round/>
            <a:headEnd type="none" w="sm" len="sm"/>
            <a:tailEnd type="arrow" w="sm" len="sm"/>
          </a:ln>
        </p:spPr>
      </p:cxnSp>
      <p:cxnSp>
        <p:nvCxnSpPr>
          <p:cNvPr id="13" name="直接箭头连接符 12"/>
          <p:cNvCxnSpPr/>
          <p:nvPr/>
        </p:nvCxnSpPr>
        <p:spPr>
          <a:xfrm flipV="1">
            <a:off x="2403475" y="4436745"/>
            <a:ext cx="1952625" cy="381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ysDot"/>
            <a:round/>
            <a:headEnd type="none" w="sm" len="sm"/>
            <a:tailEnd type="arrow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38915" name="Rectangle 2"/>
          <p:cNvSpPr>
            <a:spLocks noGrp="1"/>
          </p:cNvSpPr>
          <p:nvPr>
            <p:ph idx="1"/>
          </p:nvPr>
        </p:nvSpPr>
        <p:spPr>
          <a:xfrm>
            <a:off x="196850" y="151765"/>
            <a:ext cx="7775575" cy="4411980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例</a:t>
            </a:r>
            <a:r>
              <a:rPr lang="en-US" altLang="zh-CN" sz="2400" dirty="0"/>
              <a:t>8.4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chemeClr val="tx1"/>
                </a:solidFill>
              </a:rPr>
              <a:t>下图中假设有磁盘、磁带、打印机三个设备同时工作。</a:t>
            </a:r>
            <a:r>
              <a:rPr lang="zh-CN" altLang="en-US" sz="2400" dirty="0">
                <a:solidFill>
                  <a:srgbClr val="FF0000"/>
                </a:solidFill>
              </a:rPr>
              <a:t>磁盘</a:t>
            </a:r>
            <a:r>
              <a:rPr lang="zh-CN" altLang="en-US" sz="2400" dirty="0">
                <a:solidFill>
                  <a:schemeClr val="tx1"/>
                </a:solidFill>
              </a:rPr>
              <a:t>以</a:t>
            </a:r>
            <a:r>
              <a:rPr lang="en-US" altLang="zh-CN" sz="2400" dirty="0">
                <a:solidFill>
                  <a:srgbClr val="FF0000"/>
                </a:solidFill>
              </a:rPr>
              <a:t>30μs</a:t>
            </a:r>
            <a:r>
              <a:rPr lang="zh-CN" altLang="en-US" sz="2400" dirty="0">
                <a:solidFill>
                  <a:schemeClr val="tx1"/>
                </a:solidFill>
              </a:rPr>
              <a:t>的间隔向控制器发</a:t>
            </a:r>
            <a:r>
              <a:rPr lang="en-US" altLang="zh-CN" sz="2400" dirty="0">
                <a:solidFill>
                  <a:schemeClr val="tx1"/>
                </a:solidFill>
              </a:rPr>
              <a:t>DMA</a:t>
            </a:r>
            <a:r>
              <a:rPr lang="zh-CN" altLang="en-US" sz="2400" dirty="0">
                <a:solidFill>
                  <a:schemeClr val="tx1"/>
                </a:solidFill>
              </a:rPr>
              <a:t>请求，</a:t>
            </a:r>
            <a:r>
              <a:rPr lang="zh-CN" altLang="en-US" sz="2400" dirty="0">
                <a:solidFill>
                  <a:srgbClr val="FF0000"/>
                </a:solidFill>
              </a:rPr>
              <a:t>磁带</a:t>
            </a:r>
            <a:r>
              <a:rPr lang="zh-CN" altLang="en-US" sz="2400" dirty="0">
                <a:solidFill>
                  <a:schemeClr val="tx1"/>
                </a:solidFill>
              </a:rPr>
              <a:t>以</a:t>
            </a:r>
            <a:r>
              <a:rPr lang="en-US" altLang="zh-CN" sz="2400" dirty="0">
                <a:solidFill>
                  <a:srgbClr val="FF0000"/>
                </a:solidFill>
              </a:rPr>
              <a:t>45μs</a:t>
            </a:r>
            <a:r>
              <a:rPr lang="zh-CN" altLang="en-US" sz="2400" dirty="0">
                <a:solidFill>
                  <a:schemeClr val="tx1"/>
                </a:solidFill>
              </a:rPr>
              <a:t>的间隔发</a:t>
            </a:r>
            <a:r>
              <a:rPr lang="en-US" altLang="zh-CN" sz="2400" dirty="0">
                <a:solidFill>
                  <a:schemeClr val="tx1"/>
                </a:solidFill>
              </a:rPr>
              <a:t>DMA</a:t>
            </a:r>
            <a:r>
              <a:rPr lang="zh-CN" altLang="en-US" sz="2400" dirty="0">
                <a:solidFill>
                  <a:schemeClr val="tx1"/>
                </a:solidFill>
              </a:rPr>
              <a:t>请求，</a:t>
            </a:r>
            <a:r>
              <a:rPr lang="zh-CN" altLang="en-US" sz="2400" dirty="0">
                <a:solidFill>
                  <a:srgbClr val="FF0000"/>
                </a:solidFill>
              </a:rPr>
              <a:t>打印机</a:t>
            </a:r>
            <a:r>
              <a:rPr lang="zh-CN" altLang="en-US" sz="2400" dirty="0">
                <a:solidFill>
                  <a:schemeClr val="tx1"/>
                </a:solidFill>
              </a:rPr>
              <a:t>以</a:t>
            </a:r>
            <a:r>
              <a:rPr lang="en-US" altLang="zh-CN" sz="2400" dirty="0">
                <a:solidFill>
                  <a:srgbClr val="FF0000"/>
                </a:solidFill>
              </a:rPr>
              <a:t>150μs</a:t>
            </a:r>
            <a:r>
              <a:rPr lang="zh-CN" altLang="en-US" sz="2400" dirty="0">
                <a:solidFill>
                  <a:schemeClr val="tx1"/>
                </a:solidFill>
              </a:rPr>
              <a:t>间隔发</a:t>
            </a:r>
            <a:r>
              <a:rPr lang="en-US" altLang="zh-CN" sz="2400" dirty="0">
                <a:solidFill>
                  <a:schemeClr val="tx1"/>
                </a:solidFill>
              </a:rPr>
              <a:t>DMA</a:t>
            </a:r>
            <a:r>
              <a:rPr lang="zh-CN" altLang="en-US" sz="2400" dirty="0">
                <a:solidFill>
                  <a:schemeClr val="tx1"/>
                </a:solidFill>
              </a:rPr>
              <a:t>请求。根据传输速率，磁盘</a:t>
            </a:r>
            <a:r>
              <a:rPr lang="zh-CN" altLang="en-US" sz="2400" dirty="0">
                <a:solidFill>
                  <a:srgbClr val="FF0000"/>
                </a:solidFill>
              </a:rPr>
              <a:t>优先权</a:t>
            </a:r>
            <a:r>
              <a:rPr lang="zh-CN" altLang="en-US" sz="2400" dirty="0">
                <a:solidFill>
                  <a:schemeClr val="tx1"/>
                </a:solidFill>
              </a:rPr>
              <a:t>最高，磁带次之，打印机最低，图中假设</a:t>
            </a:r>
            <a:r>
              <a:rPr lang="en-US" altLang="zh-CN" sz="2400" dirty="0">
                <a:solidFill>
                  <a:schemeClr val="tx1"/>
                </a:solidFill>
              </a:rPr>
              <a:t>DMA</a:t>
            </a:r>
            <a:r>
              <a:rPr lang="zh-CN" altLang="en-US" sz="2400" dirty="0">
                <a:solidFill>
                  <a:schemeClr val="tx1"/>
                </a:solidFill>
              </a:rPr>
              <a:t>控制器每完成一次</a:t>
            </a:r>
            <a:r>
              <a:rPr lang="en-US" altLang="zh-CN" sz="2400" dirty="0">
                <a:solidFill>
                  <a:schemeClr val="tx1"/>
                </a:solidFill>
              </a:rPr>
              <a:t>DMA</a:t>
            </a:r>
            <a:r>
              <a:rPr lang="zh-CN" altLang="en-US" sz="2400" dirty="0">
                <a:solidFill>
                  <a:schemeClr val="tx1"/>
                </a:solidFill>
              </a:rPr>
              <a:t>传送所需的时间是</a:t>
            </a:r>
            <a:r>
              <a:rPr lang="en-US" altLang="zh-CN" sz="2400" dirty="0">
                <a:solidFill>
                  <a:srgbClr val="FF0000"/>
                </a:solidFill>
              </a:rPr>
              <a:t>5μs</a:t>
            </a:r>
            <a:r>
              <a:rPr lang="zh-CN" altLang="en-US" sz="2400" dirty="0">
                <a:solidFill>
                  <a:schemeClr val="tx1"/>
                </a:solidFill>
              </a:rPr>
              <a:t>。若采用</a:t>
            </a:r>
            <a:r>
              <a:rPr lang="zh-CN" altLang="en-US" sz="2400" dirty="0">
                <a:solidFill>
                  <a:srgbClr val="FF0000"/>
                </a:solidFill>
              </a:rPr>
              <a:t>多路型</a:t>
            </a:r>
            <a:r>
              <a:rPr lang="en-US" altLang="zh-CN" sz="2400" dirty="0">
                <a:solidFill>
                  <a:srgbClr val="FF0000"/>
                </a:solidFill>
              </a:rPr>
              <a:t>DMA</a:t>
            </a:r>
            <a:r>
              <a:rPr lang="zh-CN" altLang="en-US" sz="2400" dirty="0">
                <a:solidFill>
                  <a:srgbClr val="FF0000"/>
                </a:solidFill>
              </a:rPr>
              <a:t>控制器</a:t>
            </a:r>
            <a:r>
              <a:rPr lang="zh-CN" altLang="en-US" sz="2400" dirty="0">
                <a:solidFill>
                  <a:schemeClr val="tx1"/>
                </a:solidFill>
              </a:rPr>
              <a:t>，请画出</a:t>
            </a:r>
            <a:r>
              <a:rPr lang="en-US" altLang="zh-CN" sz="2400" dirty="0">
                <a:solidFill>
                  <a:schemeClr val="tx1"/>
                </a:solidFill>
              </a:rPr>
              <a:t>DMA</a:t>
            </a:r>
            <a:r>
              <a:rPr lang="zh-CN" altLang="en-US" sz="2400" dirty="0">
                <a:solidFill>
                  <a:schemeClr val="tx1"/>
                </a:solidFill>
              </a:rPr>
              <a:t>控制器服务三个设备的工作时间图。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9939" name="Text Box 3"/>
          <p:cNvSpPr/>
          <p:nvPr/>
        </p:nvSpPr>
        <p:spPr>
          <a:xfrm>
            <a:off x="0" y="6249035"/>
            <a:ext cx="9144000" cy="60896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从图上看到，在这种情况下</a:t>
            </a:r>
            <a:r>
              <a:rPr lang="en-US" altLang="zh-CN" sz="2000" dirty="0">
                <a:solidFill>
                  <a:srgbClr val="FF0000"/>
                </a:solidFill>
              </a:rPr>
              <a:t>DMA</a:t>
            </a:r>
            <a:r>
              <a:rPr lang="zh-CN" altLang="en-US" sz="2000" dirty="0">
                <a:solidFill>
                  <a:srgbClr val="FF0000"/>
                </a:solidFill>
              </a:rPr>
              <a:t>尚有空闲时间，说明控制器还可以容纳更多设备。 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77827" name="内容占位符 120835" descr="8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33780" y="2642235"/>
            <a:ext cx="6312535" cy="35128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3" name="标题 70657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zh-CN" sz="3600" dirty="0"/>
              <a:t>8.5 </a:t>
            </a:r>
            <a:r>
              <a:rPr lang="zh-CN" altLang="en-US" sz="3600" dirty="0"/>
              <a:t>通道方式 </a:t>
            </a:r>
            <a:endParaRPr lang="zh-CN" altLang="en-US" sz="3600" dirty="0"/>
          </a:p>
        </p:txBody>
      </p:sp>
      <p:sp>
        <p:nvSpPr>
          <p:cNvPr id="79874" name="文本占位符 70658"/>
          <p:cNvSpPr>
            <a:spLocks noGrp="1"/>
          </p:cNvSpPr>
          <p:nvPr>
            <p:ph idx="1"/>
          </p:nvPr>
        </p:nvSpPr>
        <p:spPr>
          <a:xfrm>
            <a:off x="89535" y="980440"/>
            <a:ext cx="8857615" cy="4411345"/>
          </a:xfrm>
        </p:spPr>
        <p:txBody>
          <a:bodyPr anchor="t"/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8.5.1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通道的功能 </a:t>
            </a: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　　</a:t>
            </a: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hlinkClick r:id="rId1" action="ppaction://hlinkfile"/>
              </a:rPr>
              <a:t> 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 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通道的功能</a:t>
            </a:r>
            <a:endParaRPr lang="zh-CN" altLang="en-US" sz="2400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进一步提高了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的效率。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通道是一个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特殊功能的处理器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，它有自己的指令（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通道指令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）和程序（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通道程序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）专门负责数据输入输出的传输控制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通道与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CPU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分时使用内存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进行数据处理，通道进行数据数据传送（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与外设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并行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工作）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4869180"/>
            <a:ext cx="927227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Wingdings" panose="05000000000000000000" charset="0"/>
              <a:buChar char="l"/>
            </a:pP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种总线：</a:t>
            </a:r>
            <a:r>
              <a:rPr lang="zh-CN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系统总线、</a:t>
            </a:r>
            <a:r>
              <a:rPr lang="en-US" altLang="zh-CN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I/O</a:t>
            </a: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总线</a:t>
            </a:r>
            <a:endParaRPr lang="zh-CN" altLang="en-US" sz="2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连接：</a:t>
            </a: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一个通道可接多个</a:t>
            </a:r>
            <a:r>
              <a:rPr lang="en-US" altLang="zh-CN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I/O</a:t>
            </a: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模块，一个</a:t>
            </a:r>
            <a:r>
              <a:rPr lang="en-US" altLang="zh-CN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I/O</a:t>
            </a: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模块可接</a:t>
            </a:r>
            <a:r>
              <a:rPr lang="en-US" altLang="zh-CN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或多个外设</a:t>
            </a:r>
            <a:endParaRPr lang="zh-CN" altLang="en-US" sz="2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级结构：</a:t>
            </a:r>
            <a:r>
              <a:rPr lang="en-US" altLang="zh-CN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CPU</a:t>
            </a: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和内存</a:t>
            </a:r>
            <a:r>
              <a:rPr lang="en-US" altLang="zh-CN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400" b="1" dirty="0">
                <a:ea typeface="黑体" panose="02010609060101010101" charset="-122"/>
                <a:cs typeface="Arial" panose="020B0604020202020204" pitchFamily="34" charset="0"/>
                <a:sym typeface="+mn-ea"/>
              </a:rPr>
              <a:t>↔</a:t>
            </a:r>
            <a:r>
              <a:rPr lang="en-US" altLang="zh-CN" sz="2400" b="1" dirty="0">
                <a:ea typeface="黑体" panose="02010609060101010101" charset="-122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400" b="1" dirty="0">
                <a:ea typeface="黑体" panose="02010609060101010101" charset="-122"/>
                <a:cs typeface="Arial" panose="020B0604020202020204" pitchFamily="34" charset="0"/>
                <a:sym typeface="+mn-ea"/>
              </a:rPr>
              <a:t>通道</a:t>
            </a:r>
            <a:r>
              <a:rPr lang="en-US" altLang="zh-CN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400" b="1" dirty="0">
                <a:ea typeface="黑体" panose="02010609060101010101" charset="-122"/>
                <a:cs typeface="Arial" panose="020B0604020202020204" pitchFamily="34" charset="0"/>
                <a:sym typeface="+mn-ea"/>
              </a:rPr>
              <a:t>↔</a:t>
            </a:r>
            <a:r>
              <a:rPr lang="en-US" altLang="zh-CN" sz="2400" b="1" dirty="0">
                <a:ea typeface="黑体" panose="02010609060101010101" charset="-122"/>
                <a:cs typeface="Arial" panose="020B0604020202020204" pitchFamily="34" charset="0"/>
                <a:sym typeface="+mn-ea"/>
              </a:rPr>
              <a:t> I/O</a:t>
            </a:r>
            <a:r>
              <a:rPr lang="zh-CN" altLang="en-US" sz="2400" b="1" dirty="0">
                <a:ea typeface="黑体" panose="02010609060101010101" charset="-122"/>
                <a:cs typeface="Arial" panose="020B0604020202020204" pitchFamily="34" charset="0"/>
                <a:sym typeface="+mn-ea"/>
              </a:rPr>
              <a:t>接口</a:t>
            </a:r>
            <a:r>
              <a:rPr lang="en-US" altLang="zh-CN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400" b="1" dirty="0">
                <a:ea typeface="黑体" panose="02010609060101010101" charset="-122"/>
                <a:cs typeface="Arial" panose="020B0604020202020204" pitchFamily="34" charset="0"/>
                <a:sym typeface="+mn-ea"/>
              </a:rPr>
              <a:t>↔</a:t>
            </a:r>
            <a:r>
              <a:rPr lang="en-US" altLang="zh-CN" sz="2400" b="1" dirty="0">
                <a:ea typeface="黑体" panose="02010609060101010101" charset="-122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400" b="1" dirty="0">
                <a:ea typeface="黑体" panose="02010609060101010101" charset="-122"/>
                <a:cs typeface="Arial" panose="020B0604020202020204" pitchFamily="34" charset="0"/>
                <a:sym typeface="+mn-ea"/>
              </a:rPr>
              <a:t>外设</a:t>
            </a:r>
            <a:r>
              <a:rPr lang="en-US" altLang="zh-CN" sz="2400" b="1" dirty="0">
                <a:ea typeface="黑体" panose="02010609060101010101" charset="-122"/>
                <a:cs typeface="Arial" panose="020B0604020202020204" pitchFamily="34" charset="0"/>
                <a:sym typeface="+mn-ea"/>
              </a:rPr>
              <a:t>  </a:t>
            </a:r>
            <a:endParaRPr lang="en-US" altLang="zh-CN" sz="2400" b="1" dirty="0">
              <a:ea typeface="黑体" panose="02010609060101010101" charset="-122"/>
              <a:cs typeface="Arial" panose="020B0604020202020204" pitchFamily="34" charset="0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应用：</a:t>
            </a:r>
            <a:r>
              <a:rPr lang="zh-CN" altLang="en-US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具有通道的机器一般是大、中型计算机，数据流通量很大。</a:t>
            </a:r>
            <a:endParaRPr lang="zh-CN" altLang="en-US" sz="2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设置：</a:t>
            </a:r>
            <a:r>
              <a:rPr lang="zh-CN"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设置多个通道，对不同类型外设进行分类管理</a:t>
            </a:r>
            <a:endParaRPr lang="en-US" altLang="zh-CN" sz="2400" b="1" dirty="0"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161415" y="44450"/>
          <a:ext cx="7982585" cy="4859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327650" imgH="3956050" progId="Paint.Picture">
                  <p:embed/>
                </p:oleObj>
              </mc:Choice>
              <mc:Fallback>
                <p:oleObj name="" r:id="rId1" imgW="5327650" imgH="39560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61415" y="44450"/>
                        <a:ext cx="7982585" cy="4859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560" y="4076700"/>
            <a:ext cx="9272270" cy="2749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l"/>
            </a:pPr>
            <a:r>
              <a:rPr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通道优先权高于CPU：</a:t>
            </a:r>
            <a:r>
              <a:rPr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因为大多数I/O设备是旋转性的设备，读写信号具有实时性，不及时处理会丢失数据</a:t>
            </a:r>
            <a:endParaRPr sz="2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l"/>
            </a:pPr>
            <a:r>
              <a:rPr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通道的基本功能 ：</a:t>
            </a:r>
            <a:r>
              <a:rPr sz="24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执行通道指令</a:t>
            </a:r>
            <a:r>
              <a:rPr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，组织外围设备和内存进行数据传输，按I/O指令要求启动外围设备，向CPU报告中断等</a:t>
            </a:r>
            <a:endParaRPr sz="2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l"/>
            </a:pPr>
            <a:r>
              <a:rPr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CPU对通道的管理：</a:t>
            </a:r>
            <a:r>
              <a:rPr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CPU是通过执行I/O指令以及处理来自通道的</a:t>
            </a:r>
            <a:r>
              <a:rPr sz="24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中断</a:t>
            </a:r>
            <a:r>
              <a:rPr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(数据传送结束中断,故障中断)，实现对通道的管理。</a:t>
            </a:r>
            <a:endParaRPr sz="2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545715" y="44450"/>
          <a:ext cx="6598285" cy="4020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327650" imgH="3956050" progId="Paint.Picture">
                  <p:embed/>
                </p:oleObj>
              </mc:Choice>
              <mc:Fallback>
                <p:oleObj name="" r:id="rId1" imgW="5327650" imgH="39560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45715" y="44450"/>
                        <a:ext cx="6598285" cy="4020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560" y="4076700"/>
            <a:ext cx="9272270" cy="230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l"/>
            </a:pPr>
            <a:r>
              <a:rPr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通道对设备控制器的管理：</a:t>
            </a:r>
            <a:endParaRPr sz="24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>
              <a:lnSpc>
                <a:spcPct val="120000"/>
              </a:lnSpc>
              <a:buFont typeface="Wingdings" panose="05000000000000000000" charset="0"/>
            </a:pPr>
            <a:r>
              <a:rPr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①</a:t>
            </a:r>
            <a:r>
              <a:rPr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从通道接受通道指令，控制外设完成所要求的操作</a:t>
            </a:r>
            <a:endParaRPr sz="2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>
              <a:lnSpc>
                <a:spcPct val="120000"/>
              </a:lnSpc>
              <a:buFont typeface="Wingdings" panose="05000000000000000000" charset="0"/>
            </a:pPr>
            <a:r>
              <a:rPr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②</a:t>
            </a:r>
            <a:r>
              <a:rPr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向通道反映外围设备的状态； </a:t>
            </a:r>
            <a:endParaRPr sz="2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>
              <a:lnSpc>
                <a:spcPct val="120000"/>
              </a:lnSpc>
              <a:buFont typeface="Wingdings" panose="05000000000000000000" charset="0"/>
            </a:pPr>
            <a:r>
              <a:rPr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③</a:t>
            </a:r>
            <a:r>
              <a:rPr sz="24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将各种外围设备的不同信号转换成通道能够识别的标准信号</a:t>
            </a:r>
            <a:endParaRPr sz="24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通道的类型：</a:t>
            </a:r>
            <a:r>
              <a:rPr lang="zh-CN" sz="24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选择通道、多路通道（数组多路、字节多路）</a:t>
            </a:r>
            <a:endParaRPr lang="zh-CN" sz="2400" b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2545715" y="44450"/>
          <a:ext cx="6598285" cy="4020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327650" imgH="3956050" progId="Paint.Picture">
                  <p:embed/>
                </p:oleObj>
              </mc:Choice>
              <mc:Fallback>
                <p:oleObj name="" r:id="rId1" imgW="5327650" imgH="39560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45715" y="44450"/>
                        <a:ext cx="6598285" cy="4020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47458" name="标题 147457"/>
          <p:cNvSpPr>
            <a:spLocks noGrp="1"/>
          </p:cNvSpPr>
          <p:nvPr/>
        </p:nvSpPr>
        <p:spPr>
          <a:xfrm>
            <a:off x="83185" y="130175"/>
            <a:ext cx="8977630" cy="68135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dirty="0">
                <a:solidFill>
                  <a:srgbClr val="FF0000"/>
                </a:solidFill>
                <a:sym typeface="+mn-ea"/>
              </a:rPr>
              <a:t>8.1.3</a:t>
            </a:r>
            <a:r>
              <a:rPr lang="en-US" altLang="zh-CN" sz="4000" dirty="0">
                <a:sym typeface="+mn-ea"/>
              </a:rPr>
              <a:t>I/O</a:t>
            </a:r>
            <a:r>
              <a:rPr lang="zh-CN" altLang="en-US" sz="4000" dirty="0">
                <a:sym typeface="+mn-ea"/>
              </a:rPr>
              <a:t>接口与外设间的数据传送方式</a:t>
            </a:r>
            <a:endParaRPr lang="zh-CN" altLang="en-US" sz="4000" dirty="0">
              <a:sym typeface="+mn-ea"/>
            </a:endParaRPr>
          </a:p>
        </p:txBody>
      </p:sp>
      <p:sp>
        <p:nvSpPr>
          <p:cNvPr id="147459" name="文本占位符 147458"/>
          <p:cNvSpPr>
            <a:spLocks noGrp="1"/>
          </p:cNvSpPr>
          <p:nvPr/>
        </p:nvSpPr>
        <p:spPr>
          <a:xfrm>
            <a:off x="0" y="836930"/>
            <a:ext cx="8766175" cy="441134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cs typeface="黑体" panose="02010609060101010101" charset="-122"/>
                <a:sym typeface="+mn-ea"/>
              </a:rPr>
              <a:t>问题的关键在于</a:t>
            </a:r>
            <a:r>
              <a:rPr lang="zh-CN" altLang="en-US" sz="2400" dirty="0">
                <a:cs typeface="黑体" panose="02010609060101010101" charset="-122"/>
                <a:sym typeface="+mn-ea"/>
              </a:rPr>
              <a:t>：究竟什么时候数据才成为</a:t>
            </a:r>
            <a:r>
              <a:rPr lang="zh-CN" altLang="en-US" sz="2400" dirty="0">
                <a:solidFill>
                  <a:srgbClr val="FF0000"/>
                </a:solidFill>
                <a:cs typeface="黑体" panose="02010609060101010101" charset="-122"/>
                <a:sym typeface="+mn-ea"/>
              </a:rPr>
              <a:t>有效</a:t>
            </a:r>
            <a:r>
              <a:rPr lang="en-US" altLang="zh-CN" sz="2400" dirty="0">
                <a:cs typeface="黑体" panose="02010609060101010101" charset="-122"/>
                <a:sym typeface="+mn-ea"/>
              </a:rPr>
              <a:t>? </a:t>
            </a:r>
            <a:endParaRPr lang="en-US" altLang="zh-CN" sz="2400" dirty="0">
              <a:cs typeface="黑体" panose="02010609060101010101" charset="-122"/>
              <a:sym typeface="+mn-ea"/>
            </a:endParaRPr>
          </a:p>
          <a:p>
            <a:pPr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由于</a:t>
            </a:r>
            <a:r>
              <a:rPr lang="zh-CN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外设工作</a:t>
            </a:r>
            <a:r>
              <a:rPr lang="zh-CN" altLang="en-US" sz="2400" dirty="0">
                <a:solidFill>
                  <a:srgbClr val="FF0000"/>
                </a:solidFill>
                <a:cs typeface="黑体" panose="02010609060101010101" charset="-122"/>
                <a:sym typeface="+mn-ea"/>
              </a:rPr>
              <a:t>速度不同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，因此，对于不同</a:t>
            </a:r>
            <a:r>
              <a:rPr lang="zh-CN" altLang="en-US" sz="2400" dirty="0">
                <a:solidFill>
                  <a:srgbClr val="FF0000"/>
                </a:solidFill>
                <a:cs typeface="黑体" panose="02010609060101010101" charset="-122"/>
                <a:sym typeface="+mn-ea"/>
              </a:rPr>
              <a:t>速度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的外设，需要有</a:t>
            </a:r>
            <a:r>
              <a:rPr lang="zh-CN" altLang="en-US" sz="2400" dirty="0">
                <a:solidFill>
                  <a:srgbClr val="FF0000"/>
                </a:solidFill>
                <a:cs typeface="黑体" panose="02010609060101010101" charset="-122"/>
                <a:sym typeface="+mn-ea"/>
              </a:rPr>
              <a:t>不同的数据传送方式。</a:t>
            </a:r>
            <a:endParaRPr lang="zh-CN" altLang="en-US" sz="2400" dirty="0">
              <a:solidFill>
                <a:schemeClr val="tx1"/>
              </a:solidFill>
              <a:cs typeface="黑体" panose="02010609060101010101" charset="-122"/>
              <a:sym typeface="+mn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(1)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速度</a:t>
            </a:r>
            <a:r>
              <a:rPr lang="zh-CN" altLang="en-US" sz="2400" dirty="0">
                <a:solidFill>
                  <a:srgbClr val="FF0000"/>
                </a:solidFill>
                <a:cs typeface="黑体" panose="02010609060101010101" charset="-122"/>
                <a:sym typeface="+mn-ea"/>
              </a:rPr>
              <a:t>极慢或简单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的外设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：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无条件传送方式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   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如</a:t>
            </a:r>
            <a:r>
              <a:rPr lang="zh-CN" altLang="en-US" sz="2400" dirty="0">
                <a:sym typeface="+mn-ea"/>
              </a:rPr>
              <a:t>机械开关、显示二极管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等等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  <a:cs typeface="黑体" panose="02010609060101010101" charset="-122"/>
                <a:sym typeface="+mn-ea"/>
              </a:rPr>
              <a:t> → </a:t>
            </a:r>
            <a:r>
              <a:rPr lang="en-US" altLang="zh-CN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只需要</a:t>
            </a:r>
            <a:r>
              <a:rPr lang="zh-CN" altLang="en-US" sz="2400" dirty="0">
                <a:solidFill>
                  <a:srgbClr val="FF00FF"/>
                </a:solidFill>
                <a:cs typeface="黑体" panose="02010609060101010101" charset="-122"/>
                <a:sym typeface="+mn-ea"/>
              </a:rPr>
              <a:t>接受或者发送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数据即可（无须握手联络信号）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 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(2)</a:t>
            </a:r>
            <a:r>
              <a:rPr lang="zh-CN" altLang="en-US" sz="2400" dirty="0">
                <a:solidFill>
                  <a:srgbClr val="FF0000"/>
                </a:solidFill>
                <a:cs typeface="黑体" panose="02010609060101010101" charset="-122"/>
                <a:sym typeface="+mn-ea"/>
              </a:rPr>
              <a:t>慢速或中速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的设备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：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应答方式（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异步传送方式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）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  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如</a:t>
            </a:r>
            <a:r>
              <a:rPr lang="zh-CN" altLang="en-US" sz="2400" dirty="0">
                <a:sym typeface="+mn-ea"/>
              </a:rPr>
              <a:t>键盘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（在不规则时间间隔下操作）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   </a:t>
            </a:r>
            <a:r>
              <a:rPr lang="en-US" altLang="zh-CN" sz="2400" dirty="0">
                <a:solidFill>
                  <a:srgbClr val="FF0000"/>
                </a:solidFill>
                <a:cs typeface="黑体" panose="02010609060101010101" charset="-122"/>
                <a:sym typeface="+mn-ea"/>
              </a:rPr>
              <a:t>→ 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除有</a:t>
            </a:r>
            <a:r>
              <a:rPr lang="zh-CN" altLang="en-US" sz="2400" dirty="0">
                <a:solidFill>
                  <a:srgbClr val="FF00FF"/>
                </a:solidFill>
                <a:cs typeface="黑体" panose="02010609060101010101" charset="-122"/>
                <a:sym typeface="+mn-ea"/>
              </a:rPr>
              <a:t>传送控制线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之外，还需有若干</a:t>
            </a:r>
            <a:r>
              <a:rPr lang="zh-CN" altLang="en-US" sz="2400" dirty="0">
                <a:solidFill>
                  <a:srgbClr val="FF00FF"/>
                </a:solidFill>
                <a:cs typeface="黑体" panose="02010609060101010101" charset="-122"/>
                <a:sym typeface="+mn-ea"/>
              </a:rPr>
              <a:t>握手信号线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 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(3)</a:t>
            </a:r>
            <a:r>
              <a:rPr lang="zh-CN" altLang="en-US" sz="2400" dirty="0">
                <a:solidFill>
                  <a:srgbClr val="FF0000"/>
                </a:solidFill>
                <a:cs typeface="黑体" panose="02010609060101010101" charset="-122"/>
                <a:sym typeface="+mn-ea"/>
              </a:rPr>
              <a:t>高速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外设：</a:t>
            </a:r>
            <a:r>
              <a:rPr lang="zh-CN" altLang="en-US" sz="2400" dirty="0">
                <a:solidFill>
                  <a:srgbClr val="0000FF"/>
                </a:solidFill>
                <a:cs typeface="黑体" panose="02010609060101010101" charset="-122"/>
                <a:sym typeface="+mn-ea"/>
              </a:rPr>
              <a:t>同步传送方式</a:t>
            </a:r>
            <a:endParaRPr lang="zh-CN" altLang="en-US" sz="2400" dirty="0">
              <a:solidFill>
                <a:schemeClr val="tx1"/>
              </a:solidFill>
              <a:cs typeface="黑体" panose="02010609060101010101" charset="-122"/>
              <a:sym typeface="+mn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  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如</a:t>
            </a:r>
            <a:r>
              <a:rPr lang="zh-CN" altLang="en-US" sz="2400" dirty="0">
                <a:solidFill>
                  <a:srgbClr val="FF00FF"/>
                </a:solidFill>
                <a:cs typeface="黑体" panose="02010609060101010101" charset="-122"/>
                <a:sym typeface="+mn-ea"/>
              </a:rPr>
              <a:t>磁盘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（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以相等的时间间隔操作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）</a:t>
            </a:r>
            <a:endParaRPr lang="zh-CN" altLang="en-US" sz="2400" dirty="0">
              <a:solidFill>
                <a:schemeClr val="tx1"/>
              </a:solidFill>
              <a:cs typeface="黑体" panose="02010609060101010101" charset="-122"/>
              <a:sym typeface="+mn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cs typeface="黑体" panose="02010609060101010101" charset="-122"/>
                <a:sym typeface="+mn-ea"/>
              </a:rPr>
              <a:t>   → </a:t>
            </a:r>
            <a:r>
              <a:rPr lang="zh-CN" sz="2400" dirty="0">
                <a:solidFill>
                  <a:srgbClr val="FF0000"/>
                </a:solidFill>
                <a:cs typeface="黑体" panose="02010609060101010101" charset="-122"/>
                <a:sym typeface="+mn-ea"/>
              </a:rPr>
              <a:t>统一的时钟脉冲</a:t>
            </a:r>
            <a:r>
              <a:rPr lang="zh-CN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进行同步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2" name="文本占位符 76802"/>
          <p:cNvSpPr>
            <a:spLocks noGrp="1"/>
          </p:cNvSpPr>
          <p:nvPr>
            <p:ph idx="1"/>
          </p:nvPr>
        </p:nvSpPr>
        <p:spPr>
          <a:xfrm>
            <a:off x="179388" y="836613"/>
            <a:ext cx="8713787" cy="5761037"/>
          </a:xfrm>
        </p:spPr>
        <p:txBody>
          <a:bodyPr anchor="t" anchorCtr="0"/>
          <a:p>
            <a:pPr marL="0" indent="0">
              <a:lnSpc>
                <a:spcPct val="140000"/>
              </a:lnSpc>
              <a:buNone/>
            </a:pPr>
            <a:r>
              <a:rPr lang="en-US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 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选择通道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高速通道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★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物理上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可以连接多个设备，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逻辑上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连接一个设备，在某一段时间内通道只能选择一个设备进行工作。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  <a:sym typeface="+mn-ea"/>
              </a:rPr>
              <a:t>★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类似于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单道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系统，只执行一个通道程序，为一个设备服务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  <a:sym typeface="+mn-ea"/>
              </a:rPr>
              <a:t>★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连接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高速外围设备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，如磁盘、磁带等，信息以数据块方式高速传输。数据传输率很高，</a:t>
            </a: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但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整个通道的利用率不是很高（磁盘需要寻道）。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467043" y="188278"/>
            <a:ext cx="8229600" cy="561975"/>
          </a:xfrm>
        </p:spPr>
        <p:txBody>
          <a:bodyPr/>
          <a:p>
            <a:pPr>
              <a:lnSpc>
                <a:spcPct val="100000"/>
              </a:lnSpc>
            </a:pPr>
            <a:r>
              <a:rPr lang="en-US" altLang="zh-CN" dirty="0">
                <a:sym typeface="+mn-ea"/>
              </a:rPr>
              <a:t>8.5.2</a:t>
            </a:r>
            <a:r>
              <a:rPr lang="zh-CN" altLang="en-US" dirty="0">
                <a:sym typeface="+mn-ea"/>
              </a:rPr>
              <a:t>　通道的类型</a:t>
            </a:r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5" name="标题 77825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3600" i="1" dirty="0"/>
              <a:t>8.5 </a:t>
            </a:r>
            <a:r>
              <a:rPr lang="zh-CN" altLang="en-US" sz="3600" i="1" dirty="0"/>
              <a:t>通道方式</a:t>
            </a:r>
            <a:endParaRPr lang="zh-CN" altLang="en-US" sz="3600" i="1" dirty="0"/>
          </a:p>
        </p:txBody>
      </p:sp>
      <p:sp>
        <p:nvSpPr>
          <p:cNvPr id="88066" name="文本占位符 77826"/>
          <p:cNvSpPr>
            <a:spLocks noGrp="1"/>
          </p:cNvSpPr>
          <p:nvPr>
            <p:ph idx="1"/>
          </p:nvPr>
        </p:nvSpPr>
        <p:spPr>
          <a:xfrm>
            <a:off x="214948" y="750888"/>
            <a:ext cx="8713787" cy="5761037"/>
          </a:xfrm>
        </p:spPr>
        <p:txBody>
          <a:bodyPr anchor="t" anchorCtr="0"/>
          <a:p>
            <a:pPr marL="0" indent="0">
              <a:lnSpc>
                <a:spcPct val="130000"/>
              </a:lnSpc>
              <a:buNone/>
            </a:pPr>
            <a:r>
              <a:rPr lang="en-US" altLang="zh-CN" sz="30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30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多路通道</a:t>
            </a:r>
            <a:r>
              <a:rPr lang="zh-CN" altLang="en-US" sz="30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（多路转换通道）</a:t>
            </a:r>
            <a:endParaRPr lang="zh-CN" altLang="en-US" sz="3000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同一时间处理多个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I/O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设备的数据传输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zh-CN" altLang="en-US" sz="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黑体" panose="02010609060101010101" charset="-122"/>
              </a:rPr>
              <a:t>①</a:t>
            </a:r>
            <a:r>
              <a:rPr lang="en-US" altLang="zh-CN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黑体" panose="02010609060101010101" charset="-122"/>
              </a:rPr>
              <a:t> </a:t>
            </a:r>
            <a:r>
              <a:rPr lang="zh-CN" altLang="en-US" sz="2400" dirty="0">
                <a:solidFill>
                  <a:srgbClr val="FF00FF"/>
                </a:solidFill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数组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多路通道</a:t>
            </a:r>
            <a:endParaRPr lang="zh-CN" altLang="en-US" sz="2400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在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物理上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可以连接多个设备，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逻辑上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可以连接多个设备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高速设备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)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而且在一段时间内能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交替执行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多个设备的通道程序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基本思想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：当某设备进行</a:t>
            </a:r>
            <a:r>
              <a:rPr lang="zh-CN" altLang="en-US" sz="2400" dirty="0"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数据传送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时，通道</a:t>
            </a:r>
            <a:r>
              <a:rPr lang="zh-CN" altLang="en-US" sz="2400" dirty="0"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只为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该设备服务；当设备在执行寻址等控制性动作时，通道暂时断开与这个设备的连接，挂起该设备的通道程序，去</a:t>
            </a:r>
            <a:r>
              <a:rPr lang="zh-CN" altLang="en-US" sz="2400" dirty="0"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为其他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设备服务，即执行其他设备的通道程序。类似于一个多道程序的处理器。 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得到较多应用：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高速传送数据，又充分利用了控制性操作的时间间隔为其他设备服务，使通道效率高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6" name="文本占位符 77826"/>
          <p:cNvSpPr>
            <a:spLocks noGrp="1"/>
          </p:cNvSpPr>
          <p:nvPr>
            <p:ph idx="1"/>
          </p:nvPr>
        </p:nvSpPr>
        <p:spPr>
          <a:xfrm>
            <a:off x="53340" y="0"/>
            <a:ext cx="9036685" cy="2276475"/>
          </a:xfrm>
        </p:spPr>
        <p:txBody>
          <a:bodyPr anchor="t" anchorCtr="0"/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黑体" panose="02010609060101010101" charset="-122"/>
              </a:rPr>
              <a:t>②</a:t>
            </a:r>
            <a:r>
              <a:rPr lang="en-US" altLang="zh-CN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黑体" panose="02010609060101010101" charset="-122"/>
              </a:rPr>
              <a:t> </a:t>
            </a:r>
            <a:r>
              <a:rPr lang="zh-CN" altLang="en-US" sz="2400" dirty="0">
                <a:solidFill>
                  <a:srgbClr val="FF00FF"/>
                </a:solidFill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字节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多路通道</a:t>
            </a:r>
            <a:endParaRPr lang="zh-CN" altLang="en-US" sz="2400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在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物理上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可以连接多个设备，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逻辑上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可以连接多个设备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大量低速设备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)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而且在一段时间内能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交替执行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多个设备的通道程序，使多个设备同时工作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lnSpc>
                <a:spcPct val="110000"/>
              </a:lnSpc>
              <a:buFont typeface="Wingdings" panose="05000000000000000000" charset="0"/>
              <a:buNone/>
            </a:pP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30000"/>
              </a:lnSpc>
              <a:buFont typeface="Wingdings" panose="05000000000000000000" charset="0"/>
              <a:buChar char="l"/>
            </a:pP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占位符 77826"/>
          <p:cNvSpPr>
            <a:spLocks noGrp="1"/>
          </p:cNvSpPr>
          <p:nvPr/>
        </p:nvSpPr>
        <p:spPr>
          <a:xfrm>
            <a:off x="290830" y="1916430"/>
            <a:ext cx="8997315" cy="2276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黑体" panose="02010609060101010101" charset="-122"/>
              </a:rPr>
              <a:t>字节多路通道和数组多路通道的不同之处</a:t>
            </a:r>
            <a:r>
              <a:rPr lang="zh-CN" sz="2400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黑体" panose="02010609060101010101" charset="-122"/>
              </a:rPr>
              <a:t>：</a:t>
            </a:r>
            <a:endParaRPr sz="2400" dirty="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黑体" panose="02010609060101010101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(1)</a:t>
            </a:r>
            <a:r>
              <a:rPr 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数组多路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通道允许多个设备同时工作，但只允许</a:t>
            </a:r>
            <a:r>
              <a:rPr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一个设备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进行</a:t>
            </a:r>
            <a:r>
              <a:rPr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传输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型操作，其他设备进行控制型操作。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</a:t>
            </a:r>
            <a:r>
              <a:rPr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字节多路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通道不仅允许</a:t>
            </a:r>
            <a:r>
              <a:rPr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多个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设备同时操作，而且也允许它们同时进行</a:t>
            </a:r>
            <a:r>
              <a:rPr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传输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型操作。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(2)</a:t>
            </a:r>
            <a:r>
              <a:rPr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数组多路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通道与设备之间数据传送的基本单位是</a:t>
            </a:r>
            <a:r>
              <a:rPr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数据块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，通道必须为一个设备传送完一个数据块以后，才能为别的设备传送数据块。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字节多路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通道与设备之间数据传送的基本单位是</a:t>
            </a:r>
            <a:r>
              <a:rPr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字节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，通道为一个设备传送一个字节后，又可以为另一个设备传送一个字节，因此各设备与通道之间的数据传送是以</a:t>
            </a:r>
            <a:r>
              <a:rPr sz="2400" dirty="0"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字节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为单位</a:t>
            </a:r>
            <a:r>
              <a:rPr sz="2400" dirty="0"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交替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进行。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30000"/>
              </a:lnSpc>
              <a:buFont typeface="Wingdings" panose="05000000000000000000" charset="0"/>
              <a:buChar char="l"/>
            </a:pP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7" name="标题 8192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CN" sz="3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8.5.3</a:t>
            </a:r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　通道结构的发展</a:t>
            </a:r>
            <a:endParaRPr lang="zh-CN" altLang="en-US" sz="3600" dirty="0"/>
          </a:p>
        </p:txBody>
      </p:sp>
      <p:sp>
        <p:nvSpPr>
          <p:cNvPr id="91138" name="文本占位符 81922"/>
          <p:cNvSpPr>
            <a:spLocks noGrp="1"/>
          </p:cNvSpPr>
          <p:nvPr>
            <p:ph idx="1"/>
          </p:nvPr>
        </p:nvSpPr>
        <p:spPr/>
        <p:txBody>
          <a:bodyPr anchor="t" anchorCtr="0"/>
          <a:p>
            <a:pPr marL="0" indent="0">
              <a:lnSpc>
                <a:spcPct val="120000"/>
              </a:lnSpc>
              <a:buNone/>
            </a:pPr>
            <a:r>
              <a:rPr lang="en-US" altLang="zh-CN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输入输出处理器</a:t>
            </a:r>
            <a:r>
              <a:rPr lang="en-US" altLang="zh-CN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(IOP)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：通道结构的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I/O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处理器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IOP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可以和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CPU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并行工作，提供高速的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DMA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处理能力，实现数据的高速传送。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IOP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不能独立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于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CPU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工作的，而是主机的一个部件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广泛应用于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中小型及微型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计算机中。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20000"/>
              </a:lnSpc>
              <a:buFont typeface="Wingdings" panose="05000000000000000000" charset="0"/>
              <a:buChar char="l"/>
            </a:pP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外围处理机</a:t>
            </a:r>
            <a:r>
              <a:rPr lang="en-US" altLang="zh-CN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(PPU)</a:t>
            </a:r>
            <a:r>
              <a:rPr lang="en-US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sz="2400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独立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于主机工作的，它有自己的指令系统，完成算术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/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逻辑运算，读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/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写主存储器，与外设交换信息等。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有的外围处理机干脆就选用已有的通用机。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外围处理机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I/O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方式一般应用于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大型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高效率的计算机系统中。 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55662"/>
          </a:xfrm>
        </p:spPr>
        <p:txBody>
          <a:bodyPr anchor="t" anchorCtr="0"/>
          <a:p>
            <a:pPr algn="ctr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+mj-cs"/>
              </a:rPr>
              <a:t>作业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22530" name="内容占位符 2"/>
          <p:cNvSpPr>
            <a:spLocks noGrp="1"/>
          </p:cNvSpPr>
          <p:nvPr>
            <p:ph idx="1"/>
          </p:nvPr>
        </p:nvSpPr>
        <p:spPr>
          <a:xfrm>
            <a:off x="107950" y="977900"/>
            <a:ext cx="9159875" cy="4411980"/>
          </a:xfrm>
        </p:spPr>
        <p:txBody>
          <a:bodyPr anchor="t" anchorCtr="0"/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画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第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8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章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的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+mn-cs"/>
              </a:rPr>
              <a:t>“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章节知识结构图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+mn-cs"/>
              </a:rPr>
              <a:t>”</a:t>
            </a:r>
            <a:endParaRPr lang="en-US" altLang="zh-CN" sz="24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+mn-cs"/>
              </a:rPr>
              <a:t>   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（以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+mn-cs"/>
              </a:rPr>
              <a:t>上课内容为准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）</a:t>
            </a:r>
            <a:endParaRPr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+mn-cs"/>
              </a:rPr>
              <a:t>    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en-US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、完成第</a:t>
            </a:r>
            <a:r>
              <a:rPr lang="en-US" altLang="zh-CN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8</a:t>
            </a:r>
            <a:r>
              <a:rPr lang="zh-CN" altLang="en-US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章的习题</a:t>
            </a:r>
            <a:endParaRPr lang="en-US" altLang="zh-CN" sz="24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   </a:t>
            </a:r>
            <a:endParaRPr lang="en-US" altLang="zh-CN" sz="2400">
              <a:latin typeface="黑体" panose="02010609060101010101" charset="-122"/>
              <a:ea typeface="黑体" panose="02010609060101010101" charset="-122"/>
              <a:cs typeface="+mn-cs"/>
              <a:sym typeface="+mn-ea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注意：《组成原理》</a:t>
            </a:r>
            <a:r>
              <a:rPr 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课程结束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，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          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请一定要开始做题库中的习题了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5" name="对象 14"/>
          <p:cNvGraphicFramePr/>
          <p:nvPr/>
        </p:nvGraphicFramePr>
        <p:xfrm>
          <a:off x="179705" y="2006600"/>
          <a:ext cx="8954135" cy="382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8947150" imgH="3822700" progId="Paint.Picture">
                  <p:embed/>
                </p:oleObj>
              </mc:Choice>
              <mc:Fallback>
                <p:oleObj name="" r:id="rId1" imgW="8947150" imgH="3822700" progId="Paint.Picture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9705" y="2006600"/>
                        <a:ext cx="8954135" cy="382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58" name="标题 147457"/>
          <p:cNvSpPr>
            <a:spLocks noGrp="1"/>
          </p:cNvSpPr>
          <p:nvPr>
            <p:ph type="title"/>
          </p:nvPr>
        </p:nvSpPr>
        <p:spPr>
          <a:xfrm>
            <a:off x="544830" y="0"/>
            <a:ext cx="8428990" cy="681355"/>
          </a:xfrm>
        </p:spPr>
        <p:txBody>
          <a:bodyPr anchor="ctr"/>
          <a:p>
            <a:r>
              <a:rPr lang="en-US" altLang="zh-CN" sz="4000" dirty="0">
                <a:solidFill>
                  <a:srgbClr val="FF0000"/>
                </a:solidFill>
                <a:sym typeface="+mn-ea"/>
              </a:rPr>
              <a:t>8.1.2  </a:t>
            </a:r>
            <a:r>
              <a:rPr lang="zh-CN" altLang="en-US" sz="4000" dirty="0">
                <a:sym typeface="+mn-ea"/>
              </a:rPr>
              <a:t>输入</a:t>
            </a:r>
            <a:r>
              <a:rPr lang="en-US" altLang="zh-CN" sz="4000" dirty="0">
                <a:sym typeface="+mn-ea"/>
              </a:rPr>
              <a:t>/</a:t>
            </a:r>
            <a:r>
              <a:rPr lang="zh-CN" altLang="en-US" sz="4000" dirty="0">
                <a:sym typeface="+mn-ea"/>
              </a:rPr>
              <a:t>输出操作的一般过程</a:t>
            </a:r>
            <a:endParaRPr lang="zh-CN" altLang="en-US" sz="4000" dirty="0"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2915920" y="1196975"/>
            <a:ext cx="131445" cy="4614545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直接连接符 8"/>
          <p:cNvCxnSpPr/>
          <p:nvPr/>
        </p:nvCxnSpPr>
        <p:spPr>
          <a:xfrm flipH="1">
            <a:off x="5580380" y="2132965"/>
            <a:ext cx="131445" cy="4614545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文本框 9"/>
          <p:cNvSpPr txBox="1"/>
          <p:nvPr/>
        </p:nvSpPr>
        <p:spPr>
          <a:xfrm>
            <a:off x="3851910" y="1484630"/>
            <a:ext cx="4490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I/O</a:t>
            </a:r>
            <a:r>
              <a:rPr lang="zh-CN" altLang="en-US" sz="28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接口与外设的数据传送</a:t>
            </a:r>
            <a:endParaRPr lang="zh-CN" altLang="en-US" sz="28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9705" y="6021070"/>
            <a:ext cx="5080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CPU</a:t>
            </a:r>
            <a:r>
              <a:rPr lang="zh-CN" altLang="en-US" sz="2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与</a:t>
            </a:r>
            <a:r>
              <a:rPr lang="en-US" altLang="zh-CN" sz="2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I/O</a:t>
            </a:r>
            <a:r>
              <a:rPr lang="zh-CN" altLang="en-US" sz="28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接口之间的数据传送</a:t>
            </a:r>
            <a:endParaRPr lang="zh-CN" altLang="en-US" sz="28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1460" y="2060575"/>
            <a:ext cx="2147570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1.</a:t>
            </a:r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无条件传送</a:t>
            </a:r>
            <a:endParaRPr lang="zh-CN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2.</a:t>
            </a:r>
            <a:r>
              <a:rPr lang="zh-CN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查询查询方式</a:t>
            </a:r>
            <a:endParaRPr lang="zh-CN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3.</a:t>
            </a:r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程序中断方式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4.DMA</a:t>
            </a:r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方式</a:t>
            </a:r>
            <a:endParaRPr lang="zh-CN" altLang="en-US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5.</a:t>
            </a:r>
            <a:r>
              <a:rPr lang="zh-CN" altLang="en-US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通道方式</a:t>
            </a:r>
            <a:r>
              <a:rPr lang="en-US" altLang="zh-CN" sz="20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endParaRPr lang="en-US" altLang="zh-CN" sz="20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79970" y="2636520"/>
            <a:ext cx="1864995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1.</a:t>
            </a:r>
            <a:r>
              <a:rPr 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极慢：</a:t>
            </a:r>
            <a:endParaRPr 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10000"/>
              </a:lnSpc>
            </a:pPr>
            <a:r>
              <a:rPr 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无条件传送</a:t>
            </a:r>
            <a:endParaRPr 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10000"/>
              </a:lnSpc>
            </a:pPr>
            <a:endParaRPr lang="zh-CN" sz="1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2.</a:t>
            </a:r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慢</a:t>
            </a:r>
            <a:r>
              <a:rPr lang="en-US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/</a:t>
            </a:r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中速：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</a:t>
            </a:r>
            <a:r>
              <a:rPr lang="en-US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</a:t>
            </a:r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异步传送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10000"/>
              </a:lnSpc>
            </a:pPr>
            <a:endParaRPr lang="zh-CN" altLang="en-US" sz="1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3.</a:t>
            </a:r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高速</a:t>
            </a:r>
            <a:r>
              <a:rPr lang="en-US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:</a:t>
            </a:r>
            <a:endParaRPr lang="en-US" altLang="zh-CN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   </a:t>
            </a:r>
            <a:r>
              <a:rPr lang="zh-CN" altLang="en-US" sz="2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同步传送</a:t>
            </a:r>
            <a:endParaRPr lang="zh-CN" altLang="en-US" sz="20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025,&quot;width&quot;:14101}"/>
</p:tagLst>
</file>

<file path=ppt/tags/tag2.xml><?xml version="1.0" encoding="utf-8"?>
<p:tagLst xmlns:p="http://schemas.openxmlformats.org/presentationml/2006/main">
  <p:tag name="KSO_WM_UNIT_PLACING_PICTURE_USER_VIEWPORT" val="{&quot;height&quot;:8047.4992125984254,&quot;width&quot;:11905}"/>
</p:tagLst>
</file>

<file path=ppt/tags/tag3.xml><?xml version="1.0" encoding="utf-8"?>
<p:tagLst xmlns:p="http://schemas.openxmlformats.org/presentationml/2006/main">
  <p:tag name="KSO_WM_UNIT_PLACING_PICTURE_USER_VIEWPORT" val="{&quot;height&quot;:8047.4992125984254,&quot;width&quot;:11905}"/>
</p:tagLst>
</file>

<file path=ppt/tags/tag4.xml><?xml version="1.0" encoding="utf-8"?>
<p:tagLst xmlns:p="http://schemas.openxmlformats.org/presentationml/2006/main">
  <p:tag name="KSO_WM_UNIT_PLACING_PICTURE_USER_VIEWPORT" val="{&quot;height&quot;:8047.4992125984254,&quot;width&quot;:11905}"/>
</p:tagLst>
</file>

<file path=ppt/tags/tag5.xml><?xml version="1.0" encoding="utf-8"?>
<p:tagLst xmlns:p="http://schemas.openxmlformats.org/presentationml/2006/main">
  <p:tag name="KSO_WM_UNIT_PLACING_PICTURE_USER_VIEWPORT" val="{&quot;height&quot;:8047.4992125984254,&quot;width&quot;:11905}"/>
</p:tagLst>
</file>

<file path=ppt/tags/tag6.xml><?xml version="1.0" encoding="utf-8"?>
<p:tagLst xmlns:p="http://schemas.openxmlformats.org/presentationml/2006/main">
  <p:tag name="KSO_WM_UNIT_PLACING_PICTURE_USER_VIEWPORT" val="{&quot;height&quot;:8047.4992125984254,&quot;width&quot;:11905}"/>
</p:tagLst>
</file>

<file path=ppt/tags/tag7.xml><?xml version="1.0" encoding="utf-8"?>
<p:tagLst xmlns:p="http://schemas.openxmlformats.org/presentationml/2006/main">
  <p:tag name="KSO_WM_UNIT_PLACING_PICTURE_USER_VIEWPORT" val="{&quot;height&quot;:9009,&quot;width&quot;:13326}"/>
</p:tagLst>
</file>

<file path=ppt/tags/tag8.xml><?xml version="1.0" encoding="utf-8"?>
<p:tagLst xmlns:p="http://schemas.openxmlformats.org/presentationml/2006/main">
  <p:tag name="KSO_WM_UNIT_PLACING_PICTURE_USER_VIEWPORT" val="{&quot;height&quot;:3613,&quot;width&quot;:11169}"/>
</p:tagLst>
</file>

<file path=ppt/tags/tag9.xml><?xml version="1.0" encoding="utf-8"?>
<p:tagLst xmlns:p="http://schemas.openxmlformats.org/presentationml/2006/main">
  <p:tag name="KSO_WPP_MARK_KEY" val="d5d3fa95-a5ad-444f-93ee-ed26fee8990a"/>
  <p:tag name="COMMONDATA" val="eyJoZGlkIjoiZTA1OGViMDJjMGQzMThmMGQ1YTI1NDM3MGFlZjFjZWYifQ=="/>
  <p:tag name="commondata" val="eyJoZGlkIjoiZDk3NmJkYjNkZGMzMmIwNWRmZThiNjcyN2RhNzBiOWUifQ=="/>
</p:tagLst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0</TotalTime>
  <Words>11163</Words>
  <Application>WPS 演示</Application>
  <PresentationFormat>全屏显示(4:3)</PresentationFormat>
  <Paragraphs>803</Paragraphs>
  <Slides>84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15</vt:i4>
      </vt:variant>
      <vt:variant>
        <vt:lpstr>幻灯片标题</vt:lpstr>
      </vt:variant>
      <vt:variant>
        <vt:i4>84</vt:i4>
      </vt:variant>
    </vt:vector>
  </HeadingPairs>
  <TitlesOfParts>
    <vt:vector size="110" baseType="lpstr">
      <vt:lpstr>Arial</vt:lpstr>
      <vt:lpstr>宋体</vt:lpstr>
      <vt:lpstr>Wingdings</vt:lpstr>
      <vt:lpstr>黑体</vt:lpstr>
      <vt:lpstr>Times New Roman</vt:lpstr>
      <vt:lpstr>Wingdings</vt:lpstr>
      <vt:lpstr>方正粗黑宋简体</vt:lpstr>
      <vt:lpstr>微软雅黑</vt:lpstr>
      <vt:lpstr>Arial Unicode MS</vt:lpstr>
      <vt:lpstr>Network</vt:lpstr>
      <vt:lpstr>默认设计模板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第八章   输入输出系统</vt:lpstr>
      <vt:lpstr>8.1 CPU与外设之间的信息交换方式</vt:lpstr>
      <vt:lpstr>8.1.1 输入/输出接口与端口</vt:lpstr>
      <vt:lpstr>PowerPoint 演示文稿</vt:lpstr>
      <vt:lpstr>8.1.2  输入/输出操作的一般过程</vt:lpstr>
      <vt:lpstr>8.1.2  输入/输出操作的一般过程</vt:lpstr>
      <vt:lpstr>8.1.1 输入/输出接口与端口</vt:lpstr>
      <vt:lpstr>PowerPoint 演示文稿</vt:lpstr>
      <vt:lpstr>8.1.2  输入/输出操作的一般过程</vt:lpstr>
      <vt:lpstr>8.1.4 CPU与I/O接口之间的数据传送</vt:lpstr>
      <vt:lpstr>8.2程序查询方式</vt:lpstr>
      <vt:lpstr>PowerPoint 演示文稿</vt:lpstr>
      <vt:lpstr>PowerPoint 演示文稿</vt:lpstr>
      <vt:lpstr>8.2程序查询方式</vt:lpstr>
      <vt:lpstr>8.2程序查询方式</vt:lpstr>
      <vt:lpstr>CPU从外设输入一个字的过程：</vt:lpstr>
      <vt:lpstr>8.2程序查询方式</vt:lpstr>
      <vt:lpstr>8.3程序中断方式</vt:lpstr>
      <vt:lpstr>8.3.1中断的基本概念</vt:lpstr>
      <vt:lpstr>8.3.1 中断的基本概念</vt:lpstr>
      <vt:lpstr>8.3.1 中断的基本概念</vt:lpstr>
      <vt:lpstr>8.3.1 中断的基本概念</vt:lpstr>
      <vt:lpstr>8.3.2 中断服务程序入口地址的获取</vt:lpstr>
      <vt:lpstr>8.3.2 中断服务程序入口地址的获取</vt:lpstr>
      <vt:lpstr>PowerPoint 演示文稿</vt:lpstr>
      <vt:lpstr>PowerPoint 演示文稿</vt:lpstr>
      <vt:lpstr>8.3.3 程序中断方式的基本I/O接口</vt:lpstr>
      <vt:lpstr>8.3.2 程序中断方式的基本I/O接口</vt:lpstr>
      <vt:lpstr>8.3.2 程序中断方式的基本I/O接口</vt:lpstr>
      <vt:lpstr>8.3.2 程序中断方式的基本I/O接口</vt:lpstr>
      <vt:lpstr>8.3.2 程序中断方式的基本I/O接口</vt:lpstr>
      <vt:lpstr>8.3.2 程序中断方式的基本I/O接口</vt:lpstr>
      <vt:lpstr>PowerPoint 演示文稿</vt:lpstr>
      <vt:lpstr>PowerPoint 演示文稿</vt:lpstr>
      <vt:lpstr>PowerPoint 演示文稿</vt:lpstr>
      <vt:lpstr>8.3.2 程序中断方式的基本I/O接口</vt:lpstr>
      <vt:lpstr>8.3.3单级中断：串行排队链法</vt:lpstr>
      <vt:lpstr>8.3.3单级中断</vt:lpstr>
      <vt:lpstr>8.3.4多级中断</vt:lpstr>
      <vt:lpstr>8.3.4多级中断：二维中断系统</vt:lpstr>
      <vt:lpstr>8.3.4多级中断</vt:lpstr>
      <vt:lpstr>8.3.4多级中断</vt:lpstr>
      <vt:lpstr>8.3.4 多级中断</vt:lpstr>
      <vt:lpstr>8.3.4 多级中断</vt:lpstr>
      <vt:lpstr>8.3.4 多级中断</vt:lpstr>
      <vt:lpstr>8.3.4 多级中断</vt:lpstr>
      <vt:lpstr>8.3.4 多级中断</vt:lpstr>
      <vt:lpstr>例8.3</vt:lpstr>
      <vt:lpstr>例8.3</vt:lpstr>
      <vt:lpstr>PowerPoint 演示文稿</vt:lpstr>
      <vt:lpstr>中断 （《操作系统》补充）</vt:lpstr>
      <vt:lpstr>无中断 控制流程</vt:lpstr>
      <vt:lpstr>短 I/O 等待</vt:lpstr>
      <vt:lpstr>长 I/O 等待</vt:lpstr>
      <vt:lpstr>中断和指令周期</vt:lpstr>
      <vt:lpstr>有中断的指令周期</vt:lpstr>
      <vt:lpstr>1.4.2  中断处理</vt:lpstr>
      <vt:lpstr>PowerPoint 演示文稿</vt:lpstr>
      <vt:lpstr>1.4.3 多个中断</vt:lpstr>
      <vt:lpstr>PowerPoint 演示文稿</vt:lpstr>
      <vt:lpstr>8.4 DMA方式</vt:lpstr>
      <vt:lpstr>8.4.1 DMA的基本概念</vt:lpstr>
      <vt:lpstr>8.4.2 DMA传送方式</vt:lpstr>
      <vt:lpstr>8.4.2 DMA传送方式</vt:lpstr>
      <vt:lpstr>8.4.2 DMA传送方式</vt:lpstr>
      <vt:lpstr>PowerPoint 演示文稿</vt:lpstr>
      <vt:lpstr>PowerPoint 演示文稿</vt:lpstr>
      <vt:lpstr>8.4.3 基本的DMA原理</vt:lpstr>
      <vt:lpstr>PowerPoint 演示文稿</vt:lpstr>
      <vt:lpstr>PowerPoint 演示文稿</vt:lpstr>
      <vt:lpstr>PowerPoint 演示文稿</vt:lpstr>
      <vt:lpstr>2. DMA数据传送过程</vt:lpstr>
      <vt:lpstr>8.4.4选择型和多路型DMA控制器</vt:lpstr>
      <vt:lpstr>PowerPoint 演示文稿</vt:lpstr>
      <vt:lpstr>PowerPoint 演示文稿</vt:lpstr>
      <vt:lpstr>8.5 通道方式 </vt:lpstr>
      <vt:lpstr>PowerPoint 演示文稿</vt:lpstr>
      <vt:lpstr>PowerPoint 演示文稿</vt:lpstr>
      <vt:lpstr>PowerPoint 演示文稿</vt:lpstr>
      <vt:lpstr>8.5.2　通道的类型</vt:lpstr>
      <vt:lpstr>8.5 通道方式</vt:lpstr>
      <vt:lpstr>PowerPoint 演示文稿</vt:lpstr>
      <vt:lpstr>8.5.3　通道结构的发展</vt:lpstr>
      <vt:lpstr>作业</vt:lpstr>
    </vt:vector>
  </TitlesOfParts>
  <Company>Ningbo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第八章   输入输出系统</dc:title>
  <dc:creator>杨旭东</dc:creator>
  <cp:lastModifiedBy>李艳军（杨林妈妈）</cp:lastModifiedBy>
  <cp:revision>171</cp:revision>
  <dcterms:created xsi:type="dcterms:W3CDTF">2008-05-19T20:46:00Z</dcterms:created>
  <dcterms:modified xsi:type="dcterms:W3CDTF">2024-09-02T04:11:45Z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2052-12.1.0.17827</vt:lpwstr>
  </property>
  <property fmtid="{D5CDD505-2E9C-101B-9397-08002B2CF9AE}" pid="3" name="ICV">
    <vt:lpwstr>36D7D78881D04A53BA4F2EF7CADE5FE5</vt:lpwstr>
  </property>
</Properties>
</file>